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71" r:id="rId10"/>
    <p:sldId id="268" r:id="rId11"/>
    <p:sldId id="270" r:id="rId12"/>
    <p:sldId id="269" r:id="rId13"/>
    <p:sldId id="272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314" r:id="rId23"/>
    <p:sldId id="282" r:id="rId24"/>
    <p:sldId id="283" r:id="rId25"/>
    <p:sldId id="285" r:id="rId26"/>
    <p:sldId id="288" r:id="rId27"/>
    <p:sldId id="289" r:id="rId28"/>
    <p:sldId id="290" r:id="rId29"/>
    <p:sldId id="293" r:id="rId30"/>
    <p:sldId id="312" r:id="rId31"/>
    <p:sldId id="315" r:id="rId32"/>
    <p:sldId id="294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5" r:id="rId41"/>
    <p:sldId id="304" r:id="rId42"/>
    <p:sldId id="306" r:id="rId43"/>
    <p:sldId id="307" r:id="rId44"/>
    <p:sldId id="316" r:id="rId45"/>
    <p:sldId id="317" r:id="rId46"/>
    <p:sldId id="309" r:id="rId47"/>
    <p:sldId id="308" r:id="rId48"/>
    <p:sldId id="318" r:id="rId49"/>
    <p:sldId id="320" r:id="rId50"/>
    <p:sldId id="319" r:id="rId51"/>
    <p:sldId id="321" r:id="rId52"/>
    <p:sldId id="322" r:id="rId53"/>
    <p:sldId id="323" r:id="rId54"/>
    <p:sldId id="324" r:id="rId55"/>
    <p:sldId id="286" r:id="rId56"/>
    <p:sldId id="28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00"/>
    <p:restoredTop sz="82366"/>
  </p:normalViewPr>
  <p:slideViewPr>
    <p:cSldViewPr snapToGrid="0" snapToObjects="1" showGuides="1">
      <p:cViewPr varScale="1">
        <p:scale>
          <a:sx n="92" d="100"/>
          <a:sy n="92" d="100"/>
        </p:scale>
        <p:origin x="120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2FADB-30AB-5C43-84A9-55169D3290CB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3AED0-8F2E-434B-A880-61092A85F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10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feature</a:t>
            </a:r>
            <a:r>
              <a:rPr lang="en-US" baseline="0" dirty="0"/>
              <a:t> engineering http://</a:t>
            </a:r>
            <a:r>
              <a:rPr lang="en-US" baseline="0" dirty="0" err="1"/>
              <a:t>people.cs.georgetown.edu</a:t>
            </a:r>
            <a:r>
              <a:rPr lang="en-US" baseline="0" dirty="0"/>
              <a:t>/cosc572/f16/07_linear-models_slides.pdf</a:t>
            </a:r>
          </a:p>
          <a:p>
            <a:endParaRPr lang="en-US" dirty="0"/>
          </a:p>
          <a:p>
            <a:r>
              <a:rPr lang="en-US" dirty="0"/>
              <a:t>add </a:t>
            </a:r>
            <a:r>
              <a:rPr lang="en-US" dirty="0" err="1"/>
              <a:t>maxent</a:t>
            </a:r>
            <a:r>
              <a:rPr lang="en-US" dirty="0"/>
              <a:t> http://</a:t>
            </a:r>
            <a:r>
              <a:rPr lang="en-US" dirty="0" err="1"/>
              <a:t>www.inf.ed.ac.uk</a:t>
            </a:r>
            <a:r>
              <a:rPr lang="en-US" dirty="0"/>
              <a:t>/teaching/courses/</a:t>
            </a:r>
            <a:r>
              <a:rPr lang="en-US" dirty="0" err="1"/>
              <a:t>fnlp</a:t>
            </a:r>
            <a:r>
              <a:rPr lang="en-US" dirty="0"/>
              <a:t>/lectures/07_slides.pdf</a:t>
            </a:r>
          </a:p>
          <a:p>
            <a:endParaRPr lang="en-US" dirty="0"/>
          </a:p>
          <a:p>
            <a:r>
              <a:rPr lang="en-US" dirty="0"/>
              <a:t>but need to understand training!</a:t>
            </a:r>
          </a:p>
          <a:p>
            <a:endParaRPr lang="en-US" dirty="0"/>
          </a:p>
          <a:p>
            <a:r>
              <a:rPr lang="en-US" dirty="0"/>
              <a:t>or maybe parts of</a:t>
            </a:r>
            <a:r>
              <a:rPr lang="en-US" baseline="0" dirty="0"/>
              <a:t> http://</a:t>
            </a:r>
            <a:r>
              <a:rPr lang="en-US" baseline="0" dirty="0" err="1"/>
              <a:t>people.cs.georgetown.edu</a:t>
            </a:r>
            <a:r>
              <a:rPr lang="en-US" baseline="0" dirty="0"/>
              <a:t>/cosc572/f16/08_discriminative_slides.pdf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5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78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3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K+KV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7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26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x is class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en-US" dirty="0"/>
              <a:t>, and we predict it to be class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en-US" dirty="0"/>
              <a:t>,</a:t>
            </a:r>
          </a:p>
          <a:p>
            <a:r>
              <a:rPr lang="en-US" dirty="0"/>
              <a:t>If 2</a:t>
            </a:r>
            <a:r>
              <a:rPr lang="en-US" altLang="zh-CN" dirty="0"/>
              <a:t>!=1</a:t>
            </a:r>
            <a:r>
              <a:rPr lang="en-US" dirty="0"/>
              <a:t>:</a:t>
            </a:r>
          </a:p>
          <a:p>
            <a:r>
              <a:rPr lang="en-US" dirty="0"/>
              <a:t>W+= feats(x, 1)-feats(x, 2)</a:t>
            </a:r>
          </a:p>
          <a:p>
            <a:endParaRPr lang="en-US" dirty="0"/>
          </a:p>
          <a:p>
            <a:r>
              <a:rPr lang="en-US" dirty="0"/>
              <a:t>Argmax (</a:t>
            </a:r>
            <a:r>
              <a:rPr lang="en-US" dirty="0" err="1"/>
              <a:t>wt</a:t>
            </a:r>
            <a:r>
              <a:rPr lang="en-US" dirty="0"/>
              <a:t> dot feat(</a:t>
            </a:r>
            <a:r>
              <a:rPr lang="en-US" dirty="0" err="1"/>
              <a:t>x,y</a:t>
            </a:r>
            <a:r>
              <a:rPr lang="en-US" dirty="0"/>
              <a:t>))</a:t>
            </a:r>
          </a:p>
          <a:p>
            <a:r>
              <a:rPr lang="en-US" dirty="0"/>
              <a:t>=[0.3, 0.7, 0.8, -.2, 2.2].[1,0|0,1|1,0|0,1|0,0] = [0.3+0.8, 0.7-0.2] = argmax [1.1, 0.5] = class 1</a:t>
            </a:r>
          </a:p>
          <a:p>
            <a:r>
              <a:rPr lang="en-US" dirty="0"/>
              <a:t>After </a:t>
            </a:r>
          </a:p>
          <a:p>
            <a:r>
              <a:rPr lang="en-US" dirty="0"/>
              <a:t>Argmax[1.3+1.8, -0.3-1.2] = [3.1, -1.5] = more towards class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69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graph of what we're minimizing! (negative slope </a:t>
            </a:r>
            <a:r>
              <a:rPr lang="en-US"/>
              <a:t>of equation where y = loss,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82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2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model: logit =  log(p/(1-p) ) is linear combination of variables (features). Regression because there is some true </a:t>
            </a:r>
            <a:r>
              <a:rPr lang="en-US" dirty="0" err="1"/>
              <a:t>prob</a:t>
            </a:r>
            <a:r>
              <a:rPr lang="en-US" dirty="0"/>
              <a:t> and we're trying to find it exactly.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0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0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72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2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9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1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4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0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9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8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83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E0308-4D3C-5C40-B79D-8A081F8C2A53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1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Naive Bayes Classification, Features, </a:t>
            </a:r>
            <a:br>
              <a:rPr lang="en-US" dirty="0"/>
            </a:br>
            <a:r>
              <a:rPr lang="en-US" dirty="0"/>
              <a:t>Linear Models, Perceptron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348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Nathan Schneider's slides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 dirty="0"/>
              <a:t>September 5, 2018</a:t>
            </a:r>
          </a:p>
        </p:txBody>
      </p:sp>
    </p:spTree>
    <p:extLst>
      <p:ext uri="{BB962C8B-B14F-4D97-AF65-F5344CB8AC3E}">
        <p14:creationId xmlns:p14="http://schemas.microsoft.com/office/powerpoint/2010/main" val="57376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estimating p(</a:t>
            </a:r>
            <a:r>
              <a:rPr lang="en-US" dirty="0" err="1"/>
              <a:t>Y|Filled</a:t>
            </a:r>
            <a:r>
              <a:rPr lang="en-US" dirty="0"/>
              <a:t> with horrific...) directly,  let's make two </a:t>
            </a:r>
            <a:r>
              <a:rPr lang="en-US" b="1" dirty="0"/>
              <a:t>modeling assumptions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Bag of Words (</a:t>
            </a:r>
            <a:r>
              <a:rPr lang="en-US" b="1" dirty="0" err="1"/>
              <a:t>BoW</a:t>
            </a:r>
            <a:r>
              <a:rPr lang="en-US" b="1" dirty="0"/>
              <a:t>) assumption</a:t>
            </a:r>
            <a:r>
              <a:rPr lang="en-US" dirty="0"/>
              <a:t>: Assume the order of the words in the document doesn't matter:</a:t>
            </a:r>
            <a:br>
              <a:rPr lang="en-US" dirty="0"/>
            </a:br>
            <a:r>
              <a:rPr lang="en-US" dirty="0"/>
              <a:t>p(</a:t>
            </a:r>
            <a:r>
              <a:rPr lang="en-US" dirty="0" err="1"/>
              <a:t>Y|Filled</a:t>
            </a:r>
            <a:r>
              <a:rPr lang="en-US" dirty="0"/>
              <a:t> with horrific ...) = P(</a:t>
            </a:r>
            <a:r>
              <a:rPr lang="en-US" dirty="0" err="1"/>
              <a:t>Y|with</a:t>
            </a:r>
            <a:r>
              <a:rPr lang="en-US" dirty="0"/>
              <a:t>, horrific, Filled, ...)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independent word events</a:t>
            </a:r>
          </a:p>
        </p:txBody>
      </p:sp>
    </p:spTree>
    <p:extLst>
      <p:ext uri="{BB962C8B-B14F-4D97-AF65-F5344CB8AC3E}">
        <p14:creationId xmlns:p14="http://schemas.microsoft.com/office/powerpoint/2010/main" val="19261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630" y="520700"/>
            <a:ext cx="7963045" cy="5816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/>
          <p:cNvSpPr txBox="1"/>
          <p:nvPr/>
        </p:nvSpPr>
        <p:spPr>
          <a:xfrm>
            <a:off x="7699513" y="5857461"/>
            <a:ext cx="476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</p:spTree>
    <p:extLst>
      <p:ext uri="{BB962C8B-B14F-4D97-AF65-F5344CB8AC3E}">
        <p14:creationId xmlns:p14="http://schemas.microsoft.com/office/powerpoint/2010/main" val="579680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estimating p(</a:t>
            </a:r>
            <a:r>
              <a:rPr lang="en-US" dirty="0" err="1"/>
              <a:t>Y|Filled</a:t>
            </a:r>
            <a:r>
              <a:rPr lang="en-US" dirty="0"/>
              <a:t> with horrific...) directly,  let's make two </a:t>
            </a:r>
            <a:r>
              <a:rPr lang="en-US" b="1" dirty="0"/>
              <a:t>modeling assumptions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Bag of Words (</a:t>
            </a:r>
            <a:r>
              <a:rPr lang="en-US" b="1" dirty="0" err="1"/>
              <a:t>BoW</a:t>
            </a:r>
            <a:r>
              <a:rPr lang="en-US" b="1" dirty="0"/>
              <a:t>) assumption</a:t>
            </a:r>
            <a:r>
              <a:rPr lang="en-US" dirty="0"/>
              <a:t>: Assume the order of the words in the document doesn't matter:</a:t>
            </a:r>
            <a:br>
              <a:rPr lang="en-US" dirty="0"/>
            </a:br>
            <a:r>
              <a:rPr lang="en-US" dirty="0"/>
              <a:t>p(</a:t>
            </a:r>
            <a:r>
              <a:rPr lang="en-US" dirty="0" err="1"/>
              <a:t>Y|Filled</a:t>
            </a:r>
            <a:r>
              <a:rPr lang="en-US" dirty="0"/>
              <a:t> with horrific ...) = P(</a:t>
            </a:r>
            <a:r>
              <a:rPr lang="en-US" dirty="0" err="1"/>
              <a:t>Y|with</a:t>
            </a:r>
            <a:r>
              <a:rPr lang="en-US" dirty="0"/>
              <a:t>, horrific, Filled, ...)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So called because a </a:t>
            </a:r>
            <a:r>
              <a:rPr lang="en-US" b="1" dirty="0"/>
              <a:t>bag</a:t>
            </a:r>
            <a:r>
              <a:rPr lang="en-US" dirty="0"/>
              <a:t> or </a:t>
            </a:r>
            <a:r>
              <a:rPr lang="en-US" b="1" dirty="0"/>
              <a:t>multiset</a:t>
            </a:r>
            <a:r>
              <a:rPr lang="en-US" dirty="0"/>
              <a:t> is a data structure that stores counts of elements, but not their order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independent word events</a:t>
            </a:r>
          </a:p>
        </p:txBody>
      </p:sp>
    </p:spTree>
    <p:extLst>
      <p:ext uri="{BB962C8B-B14F-4D97-AF65-F5344CB8AC3E}">
        <p14:creationId xmlns:p14="http://schemas.microsoft.com/office/powerpoint/2010/main" val="3484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BoW</a:t>
            </a:r>
            <a:r>
              <a:rPr lang="en-US" dirty="0"/>
              <a:t> assumption isn't enough unless you happen to have seen one of 34925's anagrams in your training data (e.g. 4088293). Hence: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/>
              <a:t>The </a:t>
            </a:r>
            <a:r>
              <a:rPr lang="en-US" b="1" dirty="0"/>
              <a:t>naive Bayes assumption</a:t>
            </a:r>
            <a:r>
              <a:rPr lang="en-US" dirty="0"/>
              <a:t>: Words are independent conditioned on their class:</a:t>
            </a:r>
            <a:br>
              <a:rPr lang="en-US" dirty="0"/>
            </a:br>
            <a:r>
              <a:rPr lang="en-US" dirty="0"/>
              <a:t>P(Filled, with, horrific... | Y) = P(Filled | Y) x P(with | Y) x P(horrific | Y) ...</a:t>
            </a:r>
            <a:br>
              <a:rPr lang="en-US" dirty="0"/>
            </a:br>
            <a:r>
              <a:rPr lang="en-US" dirty="0"/>
              <a:t>Instead of P(Filled | Y, with, horrific, ...) x P(with | Y, horrific, ...) x P(horrific | Y, ...) ...</a:t>
            </a:r>
          </a:p>
          <a:p>
            <a:pPr>
              <a:buFont typeface="Arial" charset="0"/>
              <a:buChar char="•"/>
            </a:pPr>
            <a:r>
              <a:rPr lang="en-US" dirty="0"/>
              <a:t>Wait, but we were estimating P(</a:t>
            </a:r>
            <a:r>
              <a:rPr lang="en-US" dirty="0" err="1"/>
              <a:t>Y|with</a:t>
            </a:r>
            <a:r>
              <a:rPr lang="en-US" dirty="0"/>
              <a:t>, horrific, Filled, ...). What should we do?</a:t>
            </a:r>
          </a:p>
          <a:p>
            <a:pPr>
              <a:buFont typeface="Arial" charset="0"/>
              <a:buChar char="•"/>
            </a:pPr>
            <a:r>
              <a:rPr lang="en-US" dirty="0"/>
              <a:t>Bayes Rule!</a:t>
            </a:r>
          </a:p>
        </p:txBody>
      </p:sp>
    </p:spTree>
    <p:extLst>
      <p:ext uri="{BB962C8B-B14F-4D97-AF65-F5344CB8AC3E}">
        <p14:creationId xmlns:p14="http://schemas.microsoft.com/office/powerpoint/2010/main" val="114296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the assumptions/rule together:</a:t>
            </a:r>
          </a:p>
          <a:p>
            <a:pPr lvl="1"/>
            <a:r>
              <a:rPr lang="en-US" dirty="0"/>
              <a:t>p(</a:t>
            </a:r>
            <a:r>
              <a:rPr lang="en-US" dirty="0" err="1"/>
              <a:t>Y|Filled</a:t>
            </a:r>
            <a:r>
              <a:rPr lang="en-US" dirty="0"/>
              <a:t> with horrific ...) = P(</a:t>
            </a:r>
            <a:r>
              <a:rPr lang="en-US" dirty="0" err="1"/>
              <a:t>Y|with</a:t>
            </a:r>
            <a:r>
              <a:rPr lang="en-US" dirty="0"/>
              <a:t>, horrific, Filled, ...) (</a:t>
            </a:r>
            <a:r>
              <a:rPr lang="en-US" dirty="0" err="1"/>
              <a:t>BoW</a:t>
            </a:r>
            <a:r>
              <a:rPr lang="en-US" dirty="0"/>
              <a:t> </a:t>
            </a:r>
            <a:r>
              <a:rPr lang="en-US" dirty="0" err="1"/>
              <a:t>assmptn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                                              ∝ P(Y) x P(with, horrific, Filled, ...|Y) (Bayes' rule)</a:t>
            </a:r>
          </a:p>
          <a:p>
            <a:pPr lvl="1"/>
            <a:r>
              <a:rPr lang="en-US" dirty="0"/>
              <a:t>                                                =  P(Y) x P(</a:t>
            </a:r>
            <a:r>
              <a:rPr lang="en-US" dirty="0" err="1"/>
              <a:t>with|Y</a:t>
            </a:r>
            <a:r>
              <a:rPr lang="en-US" dirty="0"/>
              <a:t>) x P(</a:t>
            </a:r>
            <a:r>
              <a:rPr lang="en-US" dirty="0" err="1"/>
              <a:t>horrific|Y</a:t>
            </a:r>
            <a:r>
              <a:rPr lang="en-US" dirty="0"/>
              <a:t>) x P(</a:t>
            </a:r>
            <a:r>
              <a:rPr lang="en-US" dirty="0" err="1"/>
              <a:t>Filled|Y</a:t>
            </a:r>
            <a:r>
              <a:rPr lang="en-US" dirty="0"/>
              <a:t>)...</a:t>
            </a:r>
            <a:br>
              <a:rPr lang="en-US" dirty="0"/>
            </a:br>
            <a:r>
              <a:rPr lang="en-US" dirty="0"/>
              <a:t>                                                    (Naive Bayes </a:t>
            </a:r>
            <a:r>
              <a:rPr lang="en-US" dirty="0" err="1"/>
              <a:t>assmptn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"all models are wrong, but some are useful" </a:t>
            </a:r>
            <a:r>
              <a:rPr lang="mr-IN" dirty="0"/>
              <a:t>–</a:t>
            </a:r>
            <a:r>
              <a:rPr lang="en-US" dirty="0"/>
              <a:t> George Box, statistician</a:t>
            </a:r>
          </a:p>
          <a:p>
            <a:r>
              <a:rPr lang="en-US" dirty="0"/>
              <a:t>What's wrong with the </a:t>
            </a:r>
            <a:r>
              <a:rPr lang="en-US" dirty="0" err="1"/>
              <a:t>BoW</a:t>
            </a:r>
            <a:r>
              <a:rPr lang="en-US" dirty="0"/>
              <a:t> assumption?</a:t>
            </a:r>
          </a:p>
          <a:p>
            <a:r>
              <a:rPr lang="en-US" dirty="0"/>
              <a:t>What's wrong with the Naive Bayes assumption?</a:t>
            </a:r>
          </a:p>
          <a:p>
            <a:r>
              <a:rPr lang="en-US" dirty="0"/>
              <a:t>But does it work?</a:t>
            </a:r>
          </a:p>
          <a:p>
            <a:pPr lvl="1"/>
            <a:r>
              <a:rPr lang="en-US" dirty="0"/>
              <a:t>Yes, for many tasks</a:t>
            </a:r>
          </a:p>
          <a:p>
            <a:pPr lvl="1"/>
            <a:r>
              <a:rPr lang="en-US" dirty="0"/>
              <a:t>And that's kind of all that matters</a:t>
            </a:r>
          </a:p>
        </p:txBody>
      </p:sp>
    </p:spTree>
    <p:extLst>
      <p:ext uri="{BB962C8B-B14F-4D97-AF65-F5344CB8AC3E}">
        <p14:creationId xmlns:p14="http://schemas.microsoft.com/office/powerpoint/2010/main" val="212697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total *=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37704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/>
              <a:t>Naive Bayes Learner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980660"/>
            <a:ext cx="6474319" cy="52346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Counter()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(Counter())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x.split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[y][w]+=1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[],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[c]/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(Y))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w, score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[c].items():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 = score/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924775" y="5403245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464238" y="5549019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663402" y="5875591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probability or other value that is </a:t>
            </a:r>
            <a:r>
              <a:rPr lang="en-US" b="1" dirty="0"/>
              <a:t>learned</a:t>
            </a:r>
            <a:r>
              <a:rPr lang="en-US" dirty="0"/>
              <a:t> and used by the classifier is called a </a:t>
            </a:r>
            <a:r>
              <a:rPr lang="en-US" b="1" dirty="0"/>
              <a:t>parameter</a:t>
            </a:r>
            <a:r>
              <a:rPr lang="en-US" dirty="0"/>
              <a:t> (e.g. everything the learner sent the classifier)</a:t>
            </a:r>
          </a:p>
          <a:p>
            <a:r>
              <a:rPr lang="en-US" dirty="0"/>
              <a:t>Naive Bayes has two kinds of parameters:</a:t>
            </a:r>
          </a:p>
          <a:p>
            <a:pPr lvl="1"/>
            <a:r>
              <a:rPr lang="en-US" dirty="0"/>
              <a:t>Class prior distribution </a:t>
            </a:r>
            <a:r>
              <a:rPr lang="en-US" b="1" dirty="0"/>
              <a:t>P(Y)</a:t>
            </a:r>
            <a:r>
              <a:rPr lang="en-US" dirty="0"/>
              <a:t> = belief in the class</a:t>
            </a:r>
          </a:p>
          <a:p>
            <a:pPr lvl="1"/>
            <a:r>
              <a:rPr lang="en-US" dirty="0"/>
              <a:t>Likelihood distribution </a:t>
            </a:r>
            <a:r>
              <a:rPr lang="en-US" b="1" dirty="0"/>
              <a:t>P(W|Y)</a:t>
            </a:r>
            <a:r>
              <a:rPr lang="en-US" dirty="0"/>
              <a:t> = likelihood of observing a word in a class</a:t>
            </a:r>
          </a:p>
          <a:p>
            <a:r>
              <a:rPr lang="en-US" dirty="0"/>
              <a:t>If there are K classes and V words, how many parameters are in a Naive Bayes classifier?</a:t>
            </a:r>
          </a:p>
        </p:txBody>
      </p:sp>
    </p:spTree>
    <p:extLst>
      <p:ext uri="{BB962C8B-B14F-4D97-AF65-F5344CB8AC3E}">
        <p14:creationId xmlns:p14="http://schemas.microsoft.com/office/powerpoint/2010/main" val="88491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Practicalities: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r>
              <a:rPr lang="en-US" dirty="0"/>
              <a:t> </a:t>
            </a:r>
          </a:p>
          <a:p>
            <a:r>
              <a:rPr lang="en-US" dirty="0"/>
              <a:t>What if you see a new word, or word unassociated with that class, at test time?</a:t>
            </a:r>
          </a:p>
          <a:p>
            <a:r>
              <a:rPr lang="en-US" dirty="0"/>
              <a:t>Whole probability will be 0!</a:t>
            </a:r>
          </a:p>
        </p:txBody>
      </p:sp>
    </p:spTree>
    <p:extLst>
      <p:ext uri="{BB962C8B-B14F-4D97-AF65-F5344CB8AC3E}">
        <p14:creationId xmlns:p14="http://schemas.microsoft.com/office/powerpoint/2010/main" val="186133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798"/>
            <a:ext cx="10515600" cy="5384202"/>
          </a:xfrm>
        </p:spPr>
        <p:txBody>
          <a:bodyPr>
            <a:normAutofit/>
          </a:bodyPr>
          <a:lstStyle/>
          <a:p>
            <a:r>
              <a:rPr lang="en-US" dirty="0"/>
              <a:t>Recall the task: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This is a </a:t>
            </a:r>
            <a:r>
              <a:rPr lang="en-US" b="1" dirty="0"/>
              <a:t>classification</a:t>
            </a:r>
            <a:r>
              <a:rPr lang="en-US" dirty="0"/>
              <a:t> task: our input is free text but our output is a fixed set of labels</a:t>
            </a:r>
          </a:p>
          <a:p>
            <a:r>
              <a:rPr lang="en-US" dirty="0"/>
              <a:t>In this lecture, input/observed data is denoted </a:t>
            </a:r>
            <a:r>
              <a:rPr lang="en-US" i="1" dirty="0"/>
              <a:t>x </a:t>
            </a:r>
            <a:r>
              <a:rPr lang="en-US" dirty="0"/>
              <a:t>(or set </a:t>
            </a:r>
            <a:r>
              <a:rPr lang="en-US" i="1" dirty="0"/>
              <a:t>X</a:t>
            </a:r>
            <a:r>
              <a:rPr lang="en-US" dirty="0"/>
              <a:t>) and output/prediction is </a:t>
            </a:r>
            <a:r>
              <a:rPr lang="en-US" i="1" dirty="0"/>
              <a:t>y </a:t>
            </a:r>
            <a:r>
              <a:rPr lang="en-US" dirty="0"/>
              <a:t>(or set </a:t>
            </a:r>
            <a:r>
              <a:rPr lang="en-US" i="1" dirty="0"/>
              <a:t>Y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94" y="1929761"/>
            <a:ext cx="9270488" cy="253551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415313" y="2423886"/>
            <a:ext cx="1045031" cy="10051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8870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/>
              <a:t>Assume we've seen a special symbol called OOV (out of vocabulary) once per class. And assume we've seen all possibilities once more.</a:t>
            </a:r>
          </a:p>
          <a:p>
            <a:r>
              <a:rPr lang="en-US" dirty="0"/>
              <a:t>Before: p(wonderful | </a:t>
            </a:r>
            <a:r>
              <a:rPr lang="en-US" dirty="0" err="1"/>
              <a:t>pos</a:t>
            </a:r>
            <a:r>
              <a:rPr lang="en-US" dirty="0"/>
              <a:t>) = count(wonderful, </a:t>
            </a:r>
            <a:r>
              <a:rPr lang="en-US" dirty="0" err="1"/>
              <a:t>pos</a:t>
            </a:r>
            <a:r>
              <a:rPr lang="en-US" dirty="0"/>
              <a:t>)/count(*, </a:t>
            </a:r>
            <a:r>
              <a:rPr lang="en-US" dirty="0" err="1"/>
              <a:t>pos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  p(terrible | </a:t>
            </a:r>
            <a:r>
              <a:rPr lang="en-US" dirty="0" err="1"/>
              <a:t>pos</a:t>
            </a:r>
            <a:r>
              <a:rPr lang="en-US" dirty="0"/>
              <a:t>) = count(terrible, </a:t>
            </a:r>
            <a:r>
              <a:rPr lang="en-US" dirty="0" err="1"/>
              <a:t>pos</a:t>
            </a:r>
            <a:r>
              <a:rPr lang="en-US" dirty="0"/>
              <a:t>) = 0/count(*, </a:t>
            </a:r>
            <a:r>
              <a:rPr lang="en-US" dirty="0" err="1"/>
              <a:t>pos</a:t>
            </a:r>
            <a:r>
              <a:rPr lang="en-US" dirty="0"/>
              <a:t>) = 0!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35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/>
              <a:t>Assume we've seen a special symbol called OOV (out of vocabulary) once per class. And assume we've seen all possibilities once more.</a:t>
            </a:r>
          </a:p>
          <a:p>
            <a:r>
              <a:rPr lang="en-US" dirty="0"/>
              <a:t>After: p(wonderful | </a:t>
            </a:r>
            <a:r>
              <a:rPr lang="en-US" dirty="0" err="1"/>
              <a:t>pos</a:t>
            </a:r>
            <a:r>
              <a:rPr lang="en-US" dirty="0"/>
              <a:t>) = </a:t>
            </a:r>
            <a:br>
              <a:rPr lang="en-US" dirty="0"/>
            </a:br>
            <a:r>
              <a:rPr lang="en-US" dirty="0"/>
              <a:t>                     [count(wonderful, </a:t>
            </a:r>
            <a:r>
              <a:rPr lang="en-US" dirty="0" err="1"/>
              <a:t>pos</a:t>
            </a:r>
            <a:r>
              <a:rPr lang="en-US" dirty="0"/>
              <a:t>)+1]/[count(*, </a:t>
            </a:r>
            <a:r>
              <a:rPr lang="en-US" dirty="0" err="1"/>
              <a:t>pos</a:t>
            </a:r>
            <a:r>
              <a:rPr lang="en-US" dirty="0"/>
              <a:t>) + |V|+1]</a:t>
            </a:r>
            <a:br>
              <a:rPr lang="en-US" dirty="0"/>
            </a:br>
            <a:r>
              <a:rPr lang="en-US" dirty="0"/>
              <a:t>p(terrible | </a:t>
            </a:r>
            <a:r>
              <a:rPr lang="en-US" dirty="0" err="1"/>
              <a:t>pos</a:t>
            </a:r>
            <a:r>
              <a:rPr lang="en-US" dirty="0"/>
              <a:t>)  = 1/[count(*, </a:t>
            </a:r>
            <a:r>
              <a:rPr lang="en-US" dirty="0" err="1"/>
              <a:t>pos</a:t>
            </a:r>
            <a:r>
              <a:rPr lang="en-US" dirty="0"/>
              <a:t>) + |V|+1]</a:t>
            </a:r>
            <a:br>
              <a:rPr lang="en-US" dirty="0"/>
            </a:br>
            <a:r>
              <a:rPr lang="en-US" dirty="0"/>
              <a:t>p(</a:t>
            </a:r>
            <a:r>
              <a:rPr lang="en-US" dirty="0" err="1"/>
              <a:t>blkjjhjsk</a:t>
            </a:r>
            <a:r>
              <a:rPr lang="en-US" dirty="0"/>
              <a:t> | </a:t>
            </a:r>
            <a:r>
              <a:rPr lang="en-US" dirty="0" err="1"/>
              <a:t>pos</a:t>
            </a:r>
            <a:r>
              <a:rPr lang="en-US" dirty="0"/>
              <a:t>) = p(OOV | </a:t>
            </a:r>
            <a:r>
              <a:rPr lang="en-US" dirty="0" err="1"/>
              <a:t>pos</a:t>
            </a:r>
            <a:r>
              <a:rPr lang="en-US" dirty="0"/>
              <a:t>) = 1/[count(*, </a:t>
            </a:r>
            <a:r>
              <a:rPr lang="en-US" dirty="0" err="1"/>
              <a:t>pos</a:t>
            </a:r>
            <a:r>
              <a:rPr lang="en-US" dirty="0"/>
              <a:t>) + |V|+1]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224180"/>
              </p:ext>
            </p:extLst>
          </p:nvPr>
        </p:nvGraphicFramePr>
        <p:xfrm>
          <a:off x="6279321" y="4187371"/>
          <a:ext cx="454770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(5001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147808+5001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167585+5001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142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Generalization: Additive (</a:t>
            </a:r>
            <a:r>
              <a:rPr lang="en-US" dirty="0" err="1"/>
              <a:t>Lidstone</a:t>
            </a:r>
            <a:r>
              <a:rPr lang="en-US" dirty="0"/>
              <a:t>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2069617"/>
          </a:xfrm>
        </p:spPr>
        <p:txBody>
          <a:bodyPr/>
          <a:lstStyle/>
          <a:p>
            <a:r>
              <a:rPr lang="en-US" dirty="0"/>
              <a:t>We can use values other than 1. In general we use α</a:t>
            </a:r>
          </a:p>
          <a:p>
            <a:r>
              <a:rPr lang="en-US" dirty="0"/>
              <a:t>p(wonderful | </a:t>
            </a:r>
            <a:r>
              <a:rPr lang="en-US" dirty="0" err="1"/>
              <a:t>pos</a:t>
            </a:r>
            <a:r>
              <a:rPr lang="en-US" dirty="0"/>
              <a:t>) = </a:t>
            </a:r>
            <a:br>
              <a:rPr lang="en-US" dirty="0"/>
            </a:br>
            <a:r>
              <a:rPr lang="en-US" dirty="0"/>
              <a:t>    [count(wonderful, </a:t>
            </a:r>
            <a:r>
              <a:rPr lang="en-US" dirty="0" err="1"/>
              <a:t>pos</a:t>
            </a:r>
            <a:r>
              <a:rPr lang="en-US" dirty="0"/>
              <a:t>)+</a:t>
            </a:r>
            <a:r>
              <a:rPr lang="en-US" b="1" dirty="0"/>
              <a:t>α</a:t>
            </a:r>
            <a:r>
              <a:rPr lang="en-US" dirty="0"/>
              <a:t>]/[count(*, </a:t>
            </a:r>
            <a:r>
              <a:rPr lang="en-US" dirty="0" err="1"/>
              <a:t>pos</a:t>
            </a:r>
            <a:r>
              <a:rPr lang="en-US" dirty="0"/>
              <a:t>) + </a:t>
            </a:r>
            <a:r>
              <a:rPr lang="en-US" b="1" dirty="0"/>
              <a:t>α</a:t>
            </a:r>
            <a:r>
              <a:rPr lang="en-US" dirty="0"/>
              <a:t>|V|+</a:t>
            </a:r>
            <a:r>
              <a:rPr lang="en-US" b="1" dirty="0"/>
              <a:t>α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p(terrible | </a:t>
            </a:r>
            <a:r>
              <a:rPr lang="en-US" dirty="0" err="1"/>
              <a:t>pos</a:t>
            </a:r>
            <a:r>
              <a:rPr lang="en-US" dirty="0"/>
              <a:t>)  = p(OOV | </a:t>
            </a:r>
            <a:r>
              <a:rPr lang="en-US" dirty="0" err="1"/>
              <a:t>pos</a:t>
            </a:r>
            <a:r>
              <a:rPr lang="en-US" dirty="0"/>
              <a:t>) = </a:t>
            </a:r>
            <a:r>
              <a:rPr lang="en-US" b="1" dirty="0"/>
              <a:t>α</a:t>
            </a:r>
            <a:r>
              <a:rPr lang="en-US" dirty="0"/>
              <a:t>/[count(*, </a:t>
            </a:r>
            <a:r>
              <a:rPr lang="en-US" dirty="0" err="1"/>
              <a:t>pos</a:t>
            </a:r>
            <a:r>
              <a:rPr lang="en-US" dirty="0"/>
              <a:t>) + </a:t>
            </a:r>
            <a:r>
              <a:rPr lang="en-US" b="1" dirty="0"/>
              <a:t>α</a:t>
            </a:r>
            <a:r>
              <a:rPr lang="en-US" dirty="0"/>
              <a:t>|V|+</a:t>
            </a:r>
            <a:r>
              <a:rPr lang="en-US" b="1" dirty="0"/>
              <a:t>α</a:t>
            </a:r>
            <a:r>
              <a:rPr lang="en-US" dirty="0"/>
              <a:t>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697911"/>
              </p:ext>
            </p:extLst>
          </p:nvPr>
        </p:nvGraphicFramePr>
        <p:xfrm>
          <a:off x="6096000" y="4198778"/>
          <a:ext cx="548860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7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147808+2500.5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167585+2500.5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957391" y="3737113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α=0.5</a:t>
            </a:r>
          </a:p>
        </p:txBody>
      </p:sp>
    </p:spTree>
    <p:extLst>
      <p:ext uri="{BB962C8B-B14F-4D97-AF65-F5344CB8AC3E}">
        <p14:creationId xmlns:p14="http://schemas.microsoft.com/office/powerpoint/2010/main" val="365312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Practicalities: Underflow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Recall: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endParaRPr lang="en-US" dirty="0"/>
          </a:p>
          <a:p>
            <a:r>
              <a:rPr lang="en-US" dirty="0"/>
              <a:t>x may be long! </a:t>
            </a:r>
            <a:r>
              <a:rPr lang="en-US" dirty="0" err="1"/>
              <a:t>wprobs</a:t>
            </a:r>
            <a:r>
              <a:rPr lang="en-US" dirty="0"/>
              <a:t>[w][c] may be small!</a:t>
            </a:r>
          </a:p>
          <a:p>
            <a:r>
              <a:rPr lang="en-US" dirty="0"/>
              <a:t>But remember log math!</a:t>
            </a:r>
          </a:p>
          <a:p>
            <a:pPr lvl="1"/>
            <a:r>
              <a:rPr lang="en-US" dirty="0" err="1"/>
              <a:t>exp</a:t>
            </a:r>
            <a:r>
              <a:rPr lang="en-US" dirty="0"/>
              <a:t>(log(x)) = x</a:t>
            </a:r>
          </a:p>
          <a:p>
            <a:pPr lvl="1"/>
            <a:r>
              <a:rPr lang="en-US" dirty="0"/>
              <a:t>log(</a:t>
            </a:r>
            <a:r>
              <a:rPr lang="en-US" dirty="0" err="1"/>
              <a:t>xy</a:t>
            </a:r>
            <a:r>
              <a:rPr lang="en-US" dirty="0"/>
              <a:t>) = log(x)+log(y)</a:t>
            </a:r>
          </a:p>
          <a:p>
            <a:pPr lvl="1"/>
            <a:r>
              <a:rPr lang="en-US" dirty="0"/>
              <a:t>∀x, y &gt; 0, x &gt; y ⟺ log(x) &gt; log(y)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123"/>
          <a:stretch/>
        </p:blipFill>
        <p:spPr>
          <a:xfrm>
            <a:off x="7858538" y="1825625"/>
            <a:ext cx="3495261" cy="386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07" y="3862110"/>
            <a:ext cx="3462753" cy="2449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180" y="3529841"/>
            <a:ext cx="4768215" cy="229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Underflow with 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Now: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+= log(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663" y="2077244"/>
            <a:ext cx="2832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4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Channel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5289"/>
          </a:xfrm>
        </p:spPr>
        <p:txBody>
          <a:bodyPr/>
          <a:lstStyle/>
          <a:p>
            <a:r>
              <a:rPr lang="en-US" dirty="0"/>
              <a:t>Reminder: Using Bayes' Rule interpretation of the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3143022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79" y="4051300"/>
            <a:ext cx="622300" cy="17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371" y="5401808"/>
            <a:ext cx="44785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"I will generate a positive </a:t>
            </a:r>
            <a:br>
              <a:rPr lang="en-US" sz="3200" dirty="0"/>
            </a:br>
            <a:r>
              <a:rPr lang="en-US" sz="3200" dirty="0"/>
              <a:t>review"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8587" y="3817034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4" y="2598405"/>
            <a:ext cx="1908018" cy="3388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94" y="4076594"/>
            <a:ext cx="622300" cy="177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8290" y="2757041"/>
            <a:ext cx="9492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P(C)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94277" y="2782669"/>
            <a:ext cx="1572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P(W|C)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0057" y="4140199"/>
            <a:ext cx="29993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"word to express</a:t>
            </a:r>
            <a:br>
              <a:rPr lang="en-US" sz="3200" dirty="0"/>
            </a:br>
            <a:r>
              <a:rPr lang="en-US" sz="3200" dirty="0"/>
              <a:t>my sentiment"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81" y="4034759"/>
            <a:ext cx="622300" cy="17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68938" y="3858195"/>
            <a:ext cx="59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7118" y="4360453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</a:t>
            </a:r>
            <a:r>
              <a:rPr lang="en-US" sz="3200" dirty="0" err="1"/>
              <a:t>pos</a:t>
            </a:r>
            <a:r>
              <a:rPr lang="en-US" sz="3200" dirty="0"/>
              <a:t>"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27717" y="4393625"/>
            <a:ext cx="1381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"great"</a:t>
            </a:r>
          </a:p>
        </p:txBody>
      </p:sp>
      <p:sp>
        <p:nvSpPr>
          <p:cNvPr id="20" name="Freeform 19"/>
          <p:cNvSpPr/>
          <p:nvPr/>
        </p:nvSpPr>
        <p:spPr>
          <a:xfrm>
            <a:off x="4862286" y="4978400"/>
            <a:ext cx="5471885" cy="1436914"/>
          </a:xfrm>
          <a:custGeom>
            <a:avLst/>
            <a:gdLst>
              <a:gd name="connsiteX0" fmla="*/ 5471885 w 5471885"/>
              <a:gd name="connsiteY0" fmla="*/ 29029 h 1436914"/>
              <a:gd name="connsiteX1" fmla="*/ 5355771 w 5471885"/>
              <a:gd name="connsiteY1" fmla="*/ 130629 h 1436914"/>
              <a:gd name="connsiteX2" fmla="*/ 5254171 w 5471885"/>
              <a:gd name="connsiteY2" fmla="*/ 217714 h 1436914"/>
              <a:gd name="connsiteX3" fmla="*/ 5196114 w 5471885"/>
              <a:gd name="connsiteY3" fmla="*/ 246743 h 1436914"/>
              <a:gd name="connsiteX4" fmla="*/ 5152571 w 5471885"/>
              <a:gd name="connsiteY4" fmla="*/ 290286 h 1436914"/>
              <a:gd name="connsiteX5" fmla="*/ 5080000 w 5471885"/>
              <a:gd name="connsiteY5" fmla="*/ 348343 h 1436914"/>
              <a:gd name="connsiteX6" fmla="*/ 5036457 w 5471885"/>
              <a:gd name="connsiteY6" fmla="*/ 391886 h 1436914"/>
              <a:gd name="connsiteX7" fmla="*/ 4978400 w 5471885"/>
              <a:gd name="connsiteY7" fmla="*/ 420914 h 1436914"/>
              <a:gd name="connsiteX8" fmla="*/ 4920343 w 5471885"/>
              <a:gd name="connsiteY8" fmla="*/ 464457 h 1436914"/>
              <a:gd name="connsiteX9" fmla="*/ 4876800 w 5471885"/>
              <a:gd name="connsiteY9" fmla="*/ 478971 h 1436914"/>
              <a:gd name="connsiteX10" fmla="*/ 4746171 w 5471885"/>
              <a:gd name="connsiteY10" fmla="*/ 522514 h 1436914"/>
              <a:gd name="connsiteX11" fmla="*/ 4601028 w 5471885"/>
              <a:gd name="connsiteY11" fmla="*/ 580571 h 1436914"/>
              <a:gd name="connsiteX12" fmla="*/ 4441371 w 5471885"/>
              <a:gd name="connsiteY12" fmla="*/ 653143 h 1436914"/>
              <a:gd name="connsiteX13" fmla="*/ 4383314 w 5471885"/>
              <a:gd name="connsiteY13" fmla="*/ 696686 h 1436914"/>
              <a:gd name="connsiteX14" fmla="*/ 4267200 w 5471885"/>
              <a:gd name="connsiteY14" fmla="*/ 754743 h 1436914"/>
              <a:gd name="connsiteX15" fmla="*/ 4165600 w 5471885"/>
              <a:gd name="connsiteY15" fmla="*/ 827314 h 1436914"/>
              <a:gd name="connsiteX16" fmla="*/ 4107543 w 5471885"/>
              <a:gd name="connsiteY16" fmla="*/ 856343 h 1436914"/>
              <a:gd name="connsiteX17" fmla="*/ 3962400 w 5471885"/>
              <a:gd name="connsiteY17" fmla="*/ 943429 h 1436914"/>
              <a:gd name="connsiteX18" fmla="*/ 3904343 w 5471885"/>
              <a:gd name="connsiteY18" fmla="*/ 972457 h 1436914"/>
              <a:gd name="connsiteX19" fmla="*/ 3759200 w 5471885"/>
              <a:gd name="connsiteY19" fmla="*/ 1045029 h 1436914"/>
              <a:gd name="connsiteX20" fmla="*/ 3643085 w 5471885"/>
              <a:gd name="connsiteY20" fmla="*/ 1103086 h 1436914"/>
              <a:gd name="connsiteX21" fmla="*/ 3541485 w 5471885"/>
              <a:gd name="connsiteY21" fmla="*/ 1132114 h 1436914"/>
              <a:gd name="connsiteX22" fmla="*/ 3439885 w 5471885"/>
              <a:gd name="connsiteY22" fmla="*/ 1175657 h 1436914"/>
              <a:gd name="connsiteX23" fmla="*/ 3381828 w 5471885"/>
              <a:gd name="connsiteY23" fmla="*/ 1204686 h 1436914"/>
              <a:gd name="connsiteX24" fmla="*/ 3309257 w 5471885"/>
              <a:gd name="connsiteY24" fmla="*/ 1219200 h 1436914"/>
              <a:gd name="connsiteX25" fmla="*/ 3265714 w 5471885"/>
              <a:gd name="connsiteY25" fmla="*/ 1248229 h 1436914"/>
              <a:gd name="connsiteX26" fmla="*/ 3149600 w 5471885"/>
              <a:gd name="connsiteY26" fmla="*/ 1277257 h 1436914"/>
              <a:gd name="connsiteX27" fmla="*/ 3091543 w 5471885"/>
              <a:gd name="connsiteY27" fmla="*/ 1291771 h 1436914"/>
              <a:gd name="connsiteX28" fmla="*/ 2917371 w 5471885"/>
              <a:gd name="connsiteY28" fmla="*/ 1320800 h 1436914"/>
              <a:gd name="connsiteX29" fmla="*/ 2830285 w 5471885"/>
              <a:gd name="connsiteY29" fmla="*/ 1349829 h 1436914"/>
              <a:gd name="connsiteX30" fmla="*/ 2699657 w 5471885"/>
              <a:gd name="connsiteY30" fmla="*/ 1378857 h 1436914"/>
              <a:gd name="connsiteX31" fmla="*/ 2540000 w 5471885"/>
              <a:gd name="connsiteY31" fmla="*/ 1393371 h 1436914"/>
              <a:gd name="connsiteX32" fmla="*/ 2452914 w 5471885"/>
              <a:gd name="connsiteY32" fmla="*/ 1407886 h 1436914"/>
              <a:gd name="connsiteX33" fmla="*/ 2264228 w 5471885"/>
              <a:gd name="connsiteY33" fmla="*/ 1422400 h 1436914"/>
              <a:gd name="connsiteX34" fmla="*/ 2104571 w 5471885"/>
              <a:gd name="connsiteY34" fmla="*/ 1436914 h 1436914"/>
              <a:gd name="connsiteX35" fmla="*/ 986971 w 5471885"/>
              <a:gd name="connsiteY35" fmla="*/ 1422400 h 1436914"/>
              <a:gd name="connsiteX36" fmla="*/ 870857 w 5471885"/>
              <a:gd name="connsiteY36" fmla="*/ 1393371 h 1436914"/>
              <a:gd name="connsiteX37" fmla="*/ 783771 w 5471885"/>
              <a:gd name="connsiteY37" fmla="*/ 1364343 h 1436914"/>
              <a:gd name="connsiteX38" fmla="*/ 696685 w 5471885"/>
              <a:gd name="connsiteY38" fmla="*/ 1291771 h 1436914"/>
              <a:gd name="connsiteX39" fmla="*/ 638628 w 5471885"/>
              <a:gd name="connsiteY39" fmla="*/ 1248229 h 1436914"/>
              <a:gd name="connsiteX40" fmla="*/ 595085 w 5471885"/>
              <a:gd name="connsiteY40" fmla="*/ 1219200 h 1436914"/>
              <a:gd name="connsiteX41" fmla="*/ 522514 w 5471885"/>
              <a:gd name="connsiteY41" fmla="*/ 1132114 h 1436914"/>
              <a:gd name="connsiteX42" fmla="*/ 464457 w 5471885"/>
              <a:gd name="connsiteY42" fmla="*/ 1030514 h 1436914"/>
              <a:gd name="connsiteX43" fmla="*/ 435428 w 5471885"/>
              <a:gd name="connsiteY43" fmla="*/ 957943 h 1436914"/>
              <a:gd name="connsiteX44" fmla="*/ 406400 w 5471885"/>
              <a:gd name="connsiteY44" fmla="*/ 914400 h 1436914"/>
              <a:gd name="connsiteX45" fmla="*/ 362857 w 5471885"/>
              <a:gd name="connsiteY45" fmla="*/ 812800 h 1436914"/>
              <a:gd name="connsiteX46" fmla="*/ 348343 w 5471885"/>
              <a:gd name="connsiteY46" fmla="*/ 740229 h 1436914"/>
              <a:gd name="connsiteX47" fmla="*/ 333828 w 5471885"/>
              <a:gd name="connsiteY47" fmla="*/ 696686 h 1436914"/>
              <a:gd name="connsiteX48" fmla="*/ 319314 w 5471885"/>
              <a:gd name="connsiteY48" fmla="*/ 624114 h 1436914"/>
              <a:gd name="connsiteX49" fmla="*/ 304800 w 5471885"/>
              <a:gd name="connsiteY49" fmla="*/ 580571 h 1436914"/>
              <a:gd name="connsiteX50" fmla="*/ 261257 w 5471885"/>
              <a:gd name="connsiteY50" fmla="*/ 391886 h 1436914"/>
              <a:gd name="connsiteX51" fmla="*/ 232228 w 5471885"/>
              <a:gd name="connsiteY51" fmla="*/ 304800 h 1436914"/>
              <a:gd name="connsiteX52" fmla="*/ 174171 w 5471885"/>
              <a:gd name="connsiteY52" fmla="*/ 217714 h 1436914"/>
              <a:gd name="connsiteX53" fmla="*/ 130628 w 5471885"/>
              <a:gd name="connsiteY53" fmla="*/ 188686 h 1436914"/>
              <a:gd name="connsiteX54" fmla="*/ 101600 w 5471885"/>
              <a:gd name="connsiteY54" fmla="*/ 145143 h 1436914"/>
              <a:gd name="connsiteX55" fmla="*/ 58057 w 5471885"/>
              <a:gd name="connsiteY55" fmla="*/ 130629 h 1436914"/>
              <a:gd name="connsiteX56" fmla="*/ 0 w 5471885"/>
              <a:gd name="connsiteY56" fmla="*/ 43543 h 1436914"/>
              <a:gd name="connsiteX57" fmla="*/ 14514 w 5471885"/>
              <a:gd name="connsiteY57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471885" h="1436914">
                <a:moveTo>
                  <a:pt x="5471885" y="29029"/>
                </a:moveTo>
                <a:cubicBezTo>
                  <a:pt x="5338913" y="195243"/>
                  <a:pt x="5484419" y="34143"/>
                  <a:pt x="5355771" y="130629"/>
                </a:cubicBezTo>
                <a:cubicBezTo>
                  <a:pt x="5242316" y="215721"/>
                  <a:pt x="5347934" y="164135"/>
                  <a:pt x="5254171" y="217714"/>
                </a:cubicBezTo>
                <a:cubicBezTo>
                  <a:pt x="5235385" y="228449"/>
                  <a:pt x="5213720" y="234167"/>
                  <a:pt x="5196114" y="246743"/>
                </a:cubicBezTo>
                <a:cubicBezTo>
                  <a:pt x="5179411" y="258674"/>
                  <a:pt x="5168019" y="276769"/>
                  <a:pt x="5152571" y="290286"/>
                </a:cubicBezTo>
                <a:cubicBezTo>
                  <a:pt x="5129257" y="310686"/>
                  <a:pt x="5103314" y="327943"/>
                  <a:pt x="5080000" y="348343"/>
                </a:cubicBezTo>
                <a:cubicBezTo>
                  <a:pt x="5064552" y="361860"/>
                  <a:pt x="5053160" y="379955"/>
                  <a:pt x="5036457" y="391886"/>
                </a:cubicBezTo>
                <a:cubicBezTo>
                  <a:pt x="5018851" y="404462"/>
                  <a:pt x="4996748" y="409447"/>
                  <a:pt x="4978400" y="420914"/>
                </a:cubicBezTo>
                <a:cubicBezTo>
                  <a:pt x="4957887" y="433735"/>
                  <a:pt x="4941346" y="452455"/>
                  <a:pt x="4920343" y="464457"/>
                </a:cubicBezTo>
                <a:cubicBezTo>
                  <a:pt x="4907059" y="472048"/>
                  <a:pt x="4890862" y="472944"/>
                  <a:pt x="4876800" y="478971"/>
                </a:cubicBezTo>
                <a:cubicBezTo>
                  <a:pt x="4771638" y="524041"/>
                  <a:pt x="4868510" y="498047"/>
                  <a:pt x="4746171" y="522514"/>
                </a:cubicBezTo>
                <a:lnTo>
                  <a:pt x="4601028" y="580571"/>
                </a:lnTo>
                <a:cubicBezTo>
                  <a:pt x="4542636" y="603928"/>
                  <a:pt x="4496561" y="620029"/>
                  <a:pt x="4441371" y="653143"/>
                </a:cubicBezTo>
                <a:cubicBezTo>
                  <a:pt x="4420628" y="665589"/>
                  <a:pt x="4404209" y="684497"/>
                  <a:pt x="4383314" y="696686"/>
                </a:cubicBezTo>
                <a:cubicBezTo>
                  <a:pt x="4345936" y="718490"/>
                  <a:pt x="4301818" y="728779"/>
                  <a:pt x="4267200" y="754743"/>
                </a:cubicBezTo>
                <a:cubicBezTo>
                  <a:pt x="4242271" y="773440"/>
                  <a:pt x="4195319" y="810332"/>
                  <a:pt x="4165600" y="827314"/>
                </a:cubicBezTo>
                <a:cubicBezTo>
                  <a:pt x="4146814" y="838049"/>
                  <a:pt x="4126329" y="845608"/>
                  <a:pt x="4107543" y="856343"/>
                </a:cubicBezTo>
                <a:cubicBezTo>
                  <a:pt x="4058556" y="884336"/>
                  <a:pt x="4012865" y="918197"/>
                  <a:pt x="3962400" y="943429"/>
                </a:cubicBezTo>
                <a:cubicBezTo>
                  <a:pt x="3943048" y="953105"/>
                  <a:pt x="3923257" y="961949"/>
                  <a:pt x="3904343" y="972457"/>
                </a:cubicBezTo>
                <a:cubicBezTo>
                  <a:pt x="3694563" y="1089000"/>
                  <a:pt x="3964048" y="950484"/>
                  <a:pt x="3759200" y="1045029"/>
                </a:cubicBezTo>
                <a:cubicBezTo>
                  <a:pt x="3719909" y="1063163"/>
                  <a:pt x="3684138" y="1089402"/>
                  <a:pt x="3643085" y="1103086"/>
                </a:cubicBezTo>
                <a:cubicBezTo>
                  <a:pt x="3580618" y="1123908"/>
                  <a:pt x="3614385" y="1113890"/>
                  <a:pt x="3541485" y="1132114"/>
                </a:cubicBezTo>
                <a:cubicBezTo>
                  <a:pt x="3348934" y="1228391"/>
                  <a:pt x="3589380" y="1111588"/>
                  <a:pt x="3439885" y="1175657"/>
                </a:cubicBezTo>
                <a:cubicBezTo>
                  <a:pt x="3419998" y="1184180"/>
                  <a:pt x="3402354" y="1197844"/>
                  <a:pt x="3381828" y="1204686"/>
                </a:cubicBezTo>
                <a:cubicBezTo>
                  <a:pt x="3358425" y="1212487"/>
                  <a:pt x="3333447" y="1214362"/>
                  <a:pt x="3309257" y="1219200"/>
                </a:cubicBezTo>
                <a:cubicBezTo>
                  <a:pt x="3294743" y="1228876"/>
                  <a:pt x="3282108" y="1242268"/>
                  <a:pt x="3265714" y="1248229"/>
                </a:cubicBezTo>
                <a:cubicBezTo>
                  <a:pt x="3228220" y="1261863"/>
                  <a:pt x="3188305" y="1267581"/>
                  <a:pt x="3149600" y="1277257"/>
                </a:cubicBezTo>
                <a:cubicBezTo>
                  <a:pt x="3130248" y="1282095"/>
                  <a:pt x="3111290" y="1288950"/>
                  <a:pt x="3091543" y="1291771"/>
                </a:cubicBezTo>
                <a:cubicBezTo>
                  <a:pt x="3047941" y="1298000"/>
                  <a:pt x="2964056" y="1308068"/>
                  <a:pt x="2917371" y="1320800"/>
                </a:cubicBezTo>
                <a:cubicBezTo>
                  <a:pt x="2887850" y="1328851"/>
                  <a:pt x="2859970" y="1342408"/>
                  <a:pt x="2830285" y="1349829"/>
                </a:cubicBezTo>
                <a:cubicBezTo>
                  <a:pt x="2792995" y="1359151"/>
                  <a:pt x="2736509" y="1374251"/>
                  <a:pt x="2699657" y="1378857"/>
                </a:cubicBezTo>
                <a:cubicBezTo>
                  <a:pt x="2646631" y="1385485"/>
                  <a:pt x="2593072" y="1387127"/>
                  <a:pt x="2540000" y="1393371"/>
                </a:cubicBezTo>
                <a:cubicBezTo>
                  <a:pt x="2510772" y="1396810"/>
                  <a:pt x="2482181" y="1404805"/>
                  <a:pt x="2452914" y="1407886"/>
                </a:cubicBezTo>
                <a:cubicBezTo>
                  <a:pt x="2390179" y="1414490"/>
                  <a:pt x="2327091" y="1417162"/>
                  <a:pt x="2264228" y="1422400"/>
                </a:cubicBezTo>
                <a:lnTo>
                  <a:pt x="2104571" y="1436914"/>
                </a:lnTo>
                <a:cubicBezTo>
                  <a:pt x="1732038" y="1432076"/>
                  <a:pt x="1359304" y="1435541"/>
                  <a:pt x="986971" y="1422400"/>
                </a:cubicBezTo>
                <a:cubicBezTo>
                  <a:pt x="947100" y="1420993"/>
                  <a:pt x="908706" y="1405987"/>
                  <a:pt x="870857" y="1393371"/>
                </a:cubicBezTo>
                <a:lnTo>
                  <a:pt x="783771" y="1364343"/>
                </a:lnTo>
                <a:cubicBezTo>
                  <a:pt x="687529" y="1300181"/>
                  <a:pt x="794477" y="1375592"/>
                  <a:pt x="696685" y="1291771"/>
                </a:cubicBezTo>
                <a:cubicBezTo>
                  <a:pt x="678318" y="1276028"/>
                  <a:pt x="658312" y="1262289"/>
                  <a:pt x="638628" y="1248229"/>
                </a:cubicBezTo>
                <a:cubicBezTo>
                  <a:pt x="624433" y="1238090"/>
                  <a:pt x="608486" y="1230368"/>
                  <a:pt x="595085" y="1219200"/>
                </a:cubicBezTo>
                <a:cubicBezTo>
                  <a:pt x="553179" y="1184278"/>
                  <a:pt x="551056" y="1174927"/>
                  <a:pt x="522514" y="1132114"/>
                </a:cubicBezTo>
                <a:cubicBezTo>
                  <a:pt x="487384" y="1026723"/>
                  <a:pt x="537681" y="1162315"/>
                  <a:pt x="464457" y="1030514"/>
                </a:cubicBezTo>
                <a:cubicBezTo>
                  <a:pt x="451804" y="1007739"/>
                  <a:pt x="447080" y="981246"/>
                  <a:pt x="435428" y="957943"/>
                </a:cubicBezTo>
                <a:cubicBezTo>
                  <a:pt x="427627" y="942341"/>
                  <a:pt x="415055" y="929546"/>
                  <a:pt x="406400" y="914400"/>
                </a:cubicBezTo>
                <a:cubicBezTo>
                  <a:pt x="387936" y="882089"/>
                  <a:pt x="371904" y="848988"/>
                  <a:pt x="362857" y="812800"/>
                </a:cubicBezTo>
                <a:cubicBezTo>
                  <a:pt x="356874" y="788867"/>
                  <a:pt x="354326" y="764162"/>
                  <a:pt x="348343" y="740229"/>
                </a:cubicBezTo>
                <a:cubicBezTo>
                  <a:pt x="344632" y="725386"/>
                  <a:pt x="337539" y="711529"/>
                  <a:pt x="333828" y="696686"/>
                </a:cubicBezTo>
                <a:cubicBezTo>
                  <a:pt x="327845" y="672753"/>
                  <a:pt x="325297" y="648047"/>
                  <a:pt x="319314" y="624114"/>
                </a:cubicBezTo>
                <a:cubicBezTo>
                  <a:pt x="315603" y="609271"/>
                  <a:pt x="308511" y="595414"/>
                  <a:pt x="304800" y="580571"/>
                </a:cubicBezTo>
                <a:cubicBezTo>
                  <a:pt x="281777" y="488479"/>
                  <a:pt x="297374" y="500236"/>
                  <a:pt x="261257" y="391886"/>
                </a:cubicBezTo>
                <a:cubicBezTo>
                  <a:pt x="251581" y="362857"/>
                  <a:pt x="249201" y="330260"/>
                  <a:pt x="232228" y="304800"/>
                </a:cubicBezTo>
                <a:cubicBezTo>
                  <a:pt x="212876" y="275771"/>
                  <a:pt x="203200" y="237066"/>
                  <a:pt x="174171" y="217714"/>
                </a:cubicBezTo>
                <a:lnTo>
                  <a:pt x="130628" y="188686"/>
                </a:lnTo>
                <a:cubicBezTo>
                  <a:pt x="120952" y="174172"/>
                  <a:pt x="115221" y="156040"/>
                  <a:pt x="101600" y="145143"/>
                </a:cubicBezTo>
                <a:cubicBezTo>
                  <a:pt x="89653" y="135586"/>
                  <a:pt x="68875" y="141447"/>
                  <a:pt x="58057" y="130629"/>
                </a:cubicBezTo>
                <a:cubicBezTo>
                  <a:pt x="33387" y="105959"/>
                  <a:pt x="0" y="43543"/>
                  <a:pt x="0" y="43543"/>
                </a:cubicBezTo>
                <a:lnTo>
                  <a:pt x="14514" y="0"/>
                </a:lnTo>
              </a:path>
            </a:pathLst>
          </a:custGeom>
          <a:noFill/>
          <a:ln w="508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22268" y="5904259"/>
            <a:ext cx="1410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decode</a:t>
            </a:r>
          </a:p>
        </p:txBody>
      </p:sp>
    </p:spTree>
    <p:extLst>
      <p:ext uri="{BB962C8B-B14F-4D97-AF65-F5344CB8AC3E}">
        <p14:creationId xmlns:p14="http://schemas.microsoft.com/office/powerpoint/2010/main" val="107996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4" grpId="0"/>
      <p:bldP spid="16" grpId="0"/>
      <p:bldP spid="17" grpId="0"/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 getting better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65365"/>
            <a:ext cx="6304723" cy="4696896"/>
          </a:xfrm>
        </p:spPr>
        <p:txBody>
          <a:bodyPr>
            <a:normAutofit/>
          </a:bodyPr>
          <a:lstStyle/>
          <a:p>
            <a:r>
              <a:rPr lang="en-US" dirty="0"/>
              <a:t>In general we call the elements of the representation we feed to a classifier/learner/predictor/etc. </a:t>
            </a:r>
            <a:r>
              <a:rPr lang="en-US" b="1" dirty="0"/>
              <a:t>features</a:t>
            </a:r>
            <a:r>
              <a:rPr lang="en-US" dirty="0"/>
              <a:t> (note: different sources may use different language here)</a:t>
            </a:r>
          </a:p>
          <a:p>
            <a:r>
              <a:rPr lang="en-US" dirty="0"/>
              <a:t>So far, we have been using single words as our features (subject to a particular definition of what a word is)</a:t>
            </a:r>
          </a:p>
          <a:p>
            <a:r>
              <a:rPr lang="en-US" dirty="0"/>
              <a:t>What else about a review might give us clues as to its sentiment?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721" r="60742" b="35162"/>
          <a:stretch/>
        </p:blipFill>
        <p:spPr>
          <a:xfrm>
            <a:off x="7018470" y="2554873"/>
            <a:ext cx="2629113" cy="2451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1738" t="8014" b="28115"/>
          <a:stretch/>
        </p:blipFill>
        <p:spPr>
          <a:xfrm>
            <a:off x="9647583" y="2077314"/>
            <a:ext cx="1391478" cy="35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8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4320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Bigrams ("not good", "Wall Street")</a:t>
            </a:r>
          </a:p>
          <a:p>
            <a:pPr lvl="1"/>
            <a:r>
              <a:rPr lang="en-US" dirty="0"/>
              <a:t>Aside: </a:t>
            </a:r>
            <a:r>
              <a:rPr lang="en-US" dirty="0" err="1"/>
              <a:t>NLPish</a:t>
            </a:r>
            <a:r>
              <a:rPr lang="en-US" dirty="0"/>
              <a:t> for lengths of word sequence: unigram, bigram, trigram, 4-gram, ...</a:t>
            </a:r>
          </a:p>
          <a:p>
            <a:r>
              <a:rPr lang="en-US" dirty="0"/>
              <a:t>normalized unigrams</a:t>
            </a:r>
          </a:p>
          <a:p>
            <a:pPr lvl="1"/>
            <a:r>
              <a:rPr lang="en-US" dirty="0"/>
              <a:t>root form: "like" (instead of "liked", "liking", etc.) (cf. morphology lecture)</a:t>
            </a:r>
          </a:p>
          <a:p>
            <a:pPr lvl="1"/>
            <a:r>
              <a:rPr lang="en-US" dirty="0" err="1"/>
              <a:t>uncapitalized</a:t>
            </a:r>
            <a:r>
              <a:rPr lang="en-US" dirty="0"/>
              <a:t> ("great!!!" instead of "Great!!!", "GREAT!!!")</a:t>
            </a:r>
          </a:p>
          <a:p>
            <a:pPr lvl="1"/>
            <a:r>
              <a:rPr lang="en-US" dirty="0" err="1"/>
              <a:t>punc</a:t>
            </a:r>
            <a:r>
              <a:rPr lang="en-US" dirty="0"/>
              <a:t>-normalized ("Great!" instead of "Great!!!", "Great!!!!!")</a:t>
            </a:r>
          </a:p>
          <a:p>
            <a:pPr lvl="1"/>
            <a:r>
              <a:rPr lang="en-US" dirty="0"/>
              <a:t>spelling correction ("great" instead of "</a:t>
            </a:r>
            <a:r>
              <a:rPr lang="en-US" dirty="0" err="1"/>
              <a:t>greate</a:t>
            </a:r>
            <a:r>
              <a:rPr lang="en-US" dirty="0"/>
              <a:t>"...or "grate"??)</a:t>
            </a:r>
          </a:p>
          <a:p>
            <a:r>
              <a:rPr lang="en-US" dirty="0"/>
              <a:t>length of the document (maybe positive reviews are shorter?)</a:t>
            </a:r>
          </a:p>
          <a:p>
            <a:pPr lvl="1"/>
            <a:r>
              <a:rPr lang="en-US" dirty="0"/>
              <a:t>average (max? min?) length of words</a:t>
            </a:r>
          </a:p>
          <a:p>
            <a:r>
              <a:rPr lang="en-US" dirty="0"/>
              <a:t>other properties </a:t>
            </a:r>
          </a:p>
          <a:p>
            <a:pPr lvl="1"/>
            <a:r>
              <a:rPr lang="en-US" dirty="0"/>
              <a:t>contains sequence of all-caps words</a:t>
            </a:r>
          </a:p>
          <a:p>
            <a:pPr lvl="1"/>
            <a:r>
              <a:rPr lang="en-US" dirty="0"/>
              <a:t>author id</a:t>
            </a:r>
          </a:p>
          <a:p>
            <a:pPr lvl="1"/>
            <a:r>
              <a:rPr lang="en-US" dirty="0"/>
              <a:t>time of writing </a:t>
            </a:r>
          </a:p>
          <a:p>
            <a:r>
              <a:rPr lang="en-US" dirty="0"/>
              <a:t>Much of this is application-dependent; try it out and see what works!</a:t>
            </a:r>
          </a:p>
        </p:txBody>
      </p:sp>
    </p:spTree>
    <p:extLst>
      <p:ext uri="{BB962C8B-B14F-4D97-AF65-F5344CB8AC3E}">
        <p14:creationId xmlns:p14="http://schemas.microsoft.com/office/powerpoint/2010/main" val="37750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Assumption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42043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Naive Bayes Assumption: P(A</a:t>
            </a:r>
            <a:r>
              <a:rPr lang="en-US" baseline="-25000" dirty="0"/>
              <a:t>1,</a:t>
            </a:r>
            <a:r>
              <a:rPr lang="en-US" dirty="0"/>
              <a:t> A</a:t>
            </a:r>
            <a:r>
              <a:rPr lang="en-US" baseline="-25000" dirty="0"/>
              <a:t>2,</a:t>
            </a:r>
            <a:r>
              <a:rPr lang="en-US" dirty="0"/>
              <a:t> ...|B) = P(A</a:t>
            </a:r>
            <a:r>
              <a:rPr lang="en-US" baseline="-25000" dirty="0"/>
              <a:t>1</a:t>
            </a:r>
            <a:r>
              <a:rPr lang="en-US" dirty="0"/>
              <a:t>|B)P(A</a:t>
            </a:r>
            <a:r>
              <a:rPr lang="en-US" baseline="-25000" dirty="0"/>
              <a:t>2</a:t>
            </a:r>
            <a:r>
              <a:rPr lang="en-US" dirty="0"/>
              <a:t>|B)...</a:t>
            </a:r>
          </a:p>
          <a:p>
            <a:r>
              <a:rPr lang="en-US" dirty="0"/>
              <a:t>Feature choice can make this assumption more naive!</a:t>
            </a:r>
          </a:p>
          <a:p>
            <a:pPr lvl="1"/>
            <a:r>
              <a:rPr lang="en-US" dirty="0"/>
              <a:t>P(san) = 11/160	</a:t>
            </a:r>
          </a:p>
          <a:p>
            <a:pPr lvl="1"/>
            <a:r>
              <a:rPr lang="en-US" dirty="0"/>
              <a:t>P(</a:t>
            </a:r>
            <a:r>
              <a:rPr lang="en-US" dirty="0" err="1"/>
              <a:t>francisco</a:t>
            </a:r>
            <a:r>
              <a:rPr lang="en-US" dirty="0"/>
              <a:t>) = 7/160</a:t>
            </a:r>
          </a:p>
          <a:p>
            <a:pPr lvl="1"/>
            <a:r>
              <a:rPr lang="en-US" dirty="0"/>
              <a:t>P(san, </a:t>
            </a:r>
            <a:r>
              <a:rPr lang="en-US" dirty="0" err="1"/>
              <a:t>francisco</a:t>
            </a:r>
            <a:r>
              <a:rPr lang="en-US" dirty="0"/>
              <a:t>) = 7/160 ≈ .04</a:t>
            </a:r>
          </a:p>
          <a:p>
            <a:pPr lvl="1"/>
            <a:r>
              <a:rPr lang="en-US" dirty="0"/>
              <a:t>P(san)*P(</a:t>
            </a:r>
            <a:r>
              <a:rPr lang="en-US" dirty="0" err="1"/>
              <a:t>francisco</a:t>
            </a:r>
            <a:r>
              <a:rPr lang="en-US" dirty="0"/>
              <a:t>) = 77/25600 ≈ .003</a:t>
            </a:r>
          </a:p>
          <a:p>
            <a:r>
              <a:rPr lang="en-US" dirty="0"/>
              <a:t>Consequence: parts of the input that are overrepresented by features have more influence</a:t>
            </a:r>
          </a:p>
          <a:p>
            <a:r>
              <a:rPr lang="en-US" dirty="0"/>
              <a:t>Analogy: ask 5 people what they thought of the movie, but they all ask the same person and repeat what she said.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752" y="2521640"/>
            <a:ext cx="3557048" cy="29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3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in Labeling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We've been making a single classification decision about a whole document but this can apply to other tasks</a:t>
            </a:r>
          </a:p>
          <a:p>
            <a:pPr lvl="1"/>
            <a:r>
              <a:rPr lang="en-US" dirty="0"/>
              <a:t>Named Entity Recognition (NER): Where are mentions of People, Organizations, Countries,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Words Sense Disambiguation (WSD): make semantic decisions for ambiguous words (e.g. 'interest', 'bank')</a:t>
            </a:r>
          </a:p>
          <a:p>
            <a:pPr lvl="1"/>
            <a:r>
              <a:rPr lang="en-US" dirty="0"/>
              <a:t>Part of Speech (POS) Tagging: are these words nouns, adjectives, </a:t>
            </a:r>
            <a:r>
              <a:rPr lang="en-US" dirty="0" err="1"/>
              <a:t>etc</a:t>
            </a:r>
            <a:r>
              <a:rPr lang="en-US" dirty="0"/>
              <a:t>? (but see next lecture) </a:t>
            </a:r>
          </a:p>
          <a:p>
            <a:r>
              <a:rPr lang="en-US" dirty="0"/>
              <a:t>Let's look at a WSD example:</a:t>
            </a:r>
          </a:p>
          <a:p>
            <a:pPr lvl="1"/>
            <a:r>
              <a:rPr lang="en-US" dirty="0"/>
              <a:t>x = "Wall Street vets raise concerns about </a:t>
            </a:r>
            <a:r>
              <a:rPr lang="en-US" dirty="0">
                <a:solidFill>
                  <a:schemeClr val="accent1"/>
                </a:solidFill>
              </a:rPr>
              <a:t>interest </a:t>
            </a:r>
            <a:r>
              <a:rPr lang="en-US" dirty="0"/>
              <a:t>rates , politics"</a:t>
            </a:r>
          </a:p>
          <a:p>
            <a:pPr lvl="1"/>
            <a:r>
              <a:rPr lang="en-US" dirty="0"/>
              <a:t>interest sense 1: "financial". interest sense 2: "nonfinancial"</a:t>
            </a:r>
          </a:p>
          <a:p>
            <a:pPr lvl="1"/>
            <a:r>
              <a:rPr lang="en-US" dirty="0"/>
              <a:t>We'll call the features of x 𝛟(x)</a:t>
            </a:r>
          </a:p>
        </p:txBody>
      </p:sp>
    </p:spTree>
    <p:extLst>
      <p:ext uri="{BB962C8B-B14F-4D97-AF65-F5344CB8AC3E}">
        <p14:creationId xmlns:p14="http://schemas.microsoft.com/office/powerpoint/2010/main" val="173360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Rule-Based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'yay', 'love', ...}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'terrible', 'boo', ...}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16949" y="1944913"/>
            <a:ext cx="1836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our </a:t>
            </a:r>
            <a:r>
              <a:rPr lang="en-US" dirty="0" err="1"/>
              <a:t>pos</a:t>
            </a:r>
            <a:r>
              <a:rPr lang="en-US" dirty="0"/>
              <a:t>/</a:t>
            </a:r>
            <a:r>
              <a:rPr lang="en-US" dirty="0" err="1"/>
              <a:t>neg</a:t>
            </a:r>
            <a:endParaRPr lang="en-US" dirty="0"/>
          </a:p>
          <a:p>
            <a:r>
              <a:rPr lang="en-US" dirty="0"/>
              <a:t>word list!</a:t>
            </a: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8846458" y="2268079"/>
            <a:ext cx="670491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86300" y="2977492"/>
            <a:ext cx="2332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example</a:t>
            </a:r>
          </a:p>
          <a:p>
            <a:r>
              <a:rPr lang="en-US" dirty="0"/>
              <a:t>code from lecture 2</a:t>
            </a:r>
          </a:p>
          <a:p>
            <a:r>
              <a:rPr lang="en-US" dirty="0"/>
              <a:t>is slightly different but</a:t>
            </a:r>
          </a:p>
          <a:p>
            <a:r>
              <a:rPr lang="en-US" dirty="0"/>
              <a:t>functionally equivalent</a:t>
            </a:r>
          </a:p>
        </p:txBody>
      </p:sp>
    </p:spTree>
    <p:extLst>
      <p:ext uri="{BB962C8B-B14F-4D97-AF65-F5344CB8AC3E}">
        <p14:creationId xmlns:p14="http://schemas.microsoft.com/office/powerpoint/2010/main" val="201487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Features?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Since we're using supervision (i.e. the data) to guide us we don't have to worry too much </a:t>
            </a:r>
            <a:r>
              <a:rPr lang="mr-IN" dirty="0"/>
              <a:t>–</a:t>
            </a:r>
            <a:r>
              <a:rPr lang="en-US" dirty="0"/>
              <a:t> unimportant features won't be discriminating</a:t>
            </a:r>
          </a:p>
          <a:p>
            <a:r>
              <a:rPr lang="en-US" dirty="0"/>
              <a:t>But it's helpful to know something about your domain when designing features</a:t>
            </a:r>
          </a:p>
          <a:p>
            <a:pPr lvl="1"/>
            <a:r>
              <a:rPr lang="en-US" dirty="0"/>
              <a:t>are </a:t>
            </a:r>
            <a:r>
              <a:rPr lang="en-US" dirty="0" err="1"/>
              <a:t>subword</a:t>
            </a:r>
            <a:r>
              <a:rPr lang="en-US" dirty="0"/>
              <a:t> units important?</a:t>
            </a:r>
          </a:p>
          <a:p>
            <a:pPr lvl="1"/>
            <a:r>
              <a:rPr lang="en-US" dirty="0"/>
              <a:t>is metadata important?</a:t>
            </a:r>
          </a:p>
          <a:p>
            <a:pPr lvl="1"/>
            <a:r>
              <a:rPr lang="en-US" dirty="0"/>
              <a:t>is there something very particular about the task at hand that should be checked (e.g. detecting the writings of a psychopath who only writes in sentences with a prime number of words)</a:t>
            </a:r>
          </a:p>
          <a:p>
            <a:r>
              <a:rPr lang="en-US" dirty="0"/>
              <a:t>Should I just use every possible feature I can think of?</a:t>
            </a:r>
          </a:p>
          <a:p>
            <a:pPr lvl="1"/>
            <a:r>
              <a:rPr lang="en-US" dirty="0"/>
              <a:t>More features =&gt; more flexibility</a:t>
            </a:r>
          </a:p>
          <a:p>
            <a:pPr lvl="1"/>
            <a:r>
              <a:rPr lang="en-US" dirty="0"/>
              <a:t>More features =&gt; more expensive to train</a:t>
            </a:r>
          </a:p>
          <a:p>
            <a:pPr lvl="1"/>
            <a:r>
              <a:rPr lang="en-US" dirty="0"/>
              <a:t>More features =&gt; more </a:t>
            </a:r>
            <a:r>
              <a:rPr lang="en-US" u="sng" dirty="0"/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162578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Features? What Parameters? How to Choose?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these questions are </a:t>
            </a:r>
            <a:r>
              <a:rPr lang="en-US" u="sng" dirty="0"/>
              <a:t>empirical</a:t>
            </a:r>
            <a:r>
              <a:rPr lang="en-US" dirty="0"/>
              <a:t>: do what works best on the task you have at hand</a:t>
            </a:r>
          </a:p>
          <a:p>
            <a:r>
              <a:rPr lang="en-US" dirty="0"/>
              <a:t>But beware </a:t>
            </a:r>
            <a:r>
              <a:rPr lang="en-US" u="sng" dirty="0"/>
              <a:t>overfitting</a:t>
            </a:r>
            <a:r>
              <a:rPr lang="en-US" dirty="0"/>
              <a:t>: doing well on your training data and then doing poorly on blind test data</a:t>
            </a:r>
          </a:p>
          <a:p>
            <a:r>
              <a:rPr lang="en-US" dirty="0"/>
              <a:t>Typically we divide labeled data up as follows:</a:t>
            </a:r>
          </a:p>
          <a:p>
            <a:pPr lvl="1"/>
            <a:r>
              <a:rPr lang="en-US" dirty="0"/>
              <a:t>Training data: used to build model parameters (e.g. P(good|"</a:t>
            </a:r>
            <a:r>
              <a:rPr lang="en-US" dirty="0" err="1"/>
              <a:t>pos</a:t>
            </a:r>
            <a:r>
              <a:rPr lang="en-US" dirty="0"/>
              <a:t>"))</a:t>
            </a:r>
          </a:p>
          <a:p>
            <a:pPr lvl="1"/>
            <a:r>
              <a:rPr lang="en-US" dirty="0"/>
              <a:t>Development/tuning data: used to test different </a:t>
            </a:r>
            <a:r>
              <a:rPr lang="en-US" dirty="0" err="1"/>
              <a:t>hyperparameters</a:t>
            </a:r>
            <a:r>
              <a:rPr lang="en-US" dirty="0"/>
              <a:t>/models (e.g. which </a:t>
            </a:r>
            <a:r>
              <a:rPr lang="en-US" b="1" dirty="0"/>
              <a:t>α </a:t>
            </a:r>
            <a:r>
              <a:rPr lang="en-US" dirty="0"/>
              <a:t>in </a:t>
            </a:r>
            <a:r>
              <a:rPr lang="en-US" dirty="0" err="1"/>
              <a:t>Lidstone</a:t>
            </a:r>
            <a:r>
              <a:rPr lang="en-US" dirty="0"/>
              <a:t> smoothing)</a:t>
            </a:r>
          </a:p>
          <a:p>
            <a:pPr lvl="1"/>
            <a:r>
              <a:rPr lang="en-US" dirty="0"/>
              <a:t>Test data: estimate how well you'll do on new/blind data. Don't evaluate on this until you're done/nearly done with experiments!</a:t>
            </a:r>
          </a:p>
        </p:txBody>
      </p:sp>
    </p:spTree>
    <p:extLst>
      <p:ext uri="{BB962C8B-B14F-4D97-AF65-F5344CB8AC3E}">
        <p14:creationId xmlns:p14="http://schemas.microsoft.com/office/powerpoint/2010/main" val="112742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892334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2668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bias feature </a:t>
            </a:r>
            <a:r>
              <a:rPr lang="en-US" dirty="0">
                <a:solidFill>
                  <a:srgbClr val="FF0000"/>
                </a:solidFill>
              </a:rPr>
              <a:t>(≈ class prior):</a:t>
            </a:r>
          </a:p>
          <a:p>
            <a:r>
              <a:rPr lang="en-US" dirty="0">
                <a:solidFill>
                  <a:srgbClr val="FF0000"/>
                </a:solidFill>
              </a:rPr>
              <a:t>value of 1 for every x so </a:t>
            </a:r>
          </a:p>
          <a:p>
            <a:r>
              <a:rPr lang="en-US" dirty="0">
                <a:solidFill>
                  <a:srgbClr val="FF0000"/>
                </a:solidFill>
              </a:rPr>
              <a:t>learned weight reflects</a:t>
            </a:r>
          </a:p>
          <a:p>
            <a:r>
              <a:rPr lang="en-US" dirty="0">
                <a:solidFill>
                  <a:srgbClr val="FF0000"/>
                </a:solidFill>
              </a:rPr>
              <a:t>prevalence of the class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261666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16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spelling feature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48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556703"/>
            <a:ext cx="3720551" cy="1113782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8017" y="1885654"/>
            <a:ext cx="256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token positional features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2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2510859"/>
            <a:ext cx="3720551" cy="1411784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11416" y="2670485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immediately neighboring words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3836076"/>
            <a:ext cx="3720551" cy="1782845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3487" y="4135542"/>
            <a:ext cx="106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unigrams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69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24411" y="5579165"/>
            <a:ext cx="3720551" cy="1012929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56008" y="5579165"/>
            <a:ext cx="94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bigrams</a:t>
            </a:r>
          </a:p>
        </p:txBody>
      </p:sp>
    </p:spTree>
    <p:extLst>
      <p:ext uri="{BB962C8B-B14F-4D97-AF65-F5344CB8AC3E}">
        <p14:creationId xmlns:p14="http://schemas.microsoft.com/office/powerpoint/2010/main" val="1097067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for WSD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498209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9251368" y="585481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log(P(c</a:t>
            </a:r>
            <a:r>
              <a:rPr lang="en-US" baseline="-25000" dirty="0"/>
              <a:t>2</a:t>
            </a:r>
            <a:r>
              <a:rPr lang="en-US" dirty="0"/>
              <a:t>))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5465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log(P(vets|c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61606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log(P(vets|c</a:t>
            </a:r>
            <a:r>
              <a:rPr lang="en-US" baseline="-25000" dirty="0"/>
              <a:t>2</a:t>
            </a:r>
            <a:r>
              <a:rPr lang="en-US" dirty="0"/>
              <a:t>))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430617" y="3563787"/>
            <a:ext cx="5257799" cy="23474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= log(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total += log(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17317" y="5911226"/>
            <a:ext cx="3884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we be more general?</a:t>
            </a:r>
          </a:p>
        </p:txBody>
      </p:sp>
      <p:sp>
        <p:nvSpPr>
          <p:cNvPr id="21" name="Frame 20"/>
          <p:cNvSpPr/>
          <p:nvPr/>
        </p:nvSpPr>
        <p:spPr>
          <a:xfrm>
            <a:off x="815832" y="2550858"/>
            <a:ext cx="5290109" cy="1411542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4199" y="2604403"/>
            <a:ext cx="2043188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Iterate over </a:t>
            </a:r>
          </a:p>
          <a:p>
            <a:r>
              <a:rPr lang="en-US" dirty="0"/>
              <a:t>all </a:t>
            </a:r>
            <a:r>
              <a:rPr lang="en-US" u="sng" dirty="0"/>
              <a:t>possible</a:t>
            </a:r>
            <a:r>
              <a:rPr lang="en-US" dirty="0"/>
              <a:t> features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88696" y="892334"/>
            <a:ext cx="1682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 learned</a:t>
            </a:r>
          </a:p>
          <a:p>
            <a:r>
              <a:rPr lang="en-US" dirty="0"/>
              <a:t>by NB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5738191" y="1020763"/>
            <a:ext cx="1379126" cy="224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293704" y="1152939"/>
            <a:ext cx="2976013" cy="2449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984996" y="1498033"/>
            <a:ext cx="3218011" cy="309206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154672" y="1493610"/>
            <a:ext cx="2368470" cy="3112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041263" y="2411896"/>
            <a:ext cx="505312" cy="38684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30617" y="1915713"/>
            <a:ext cx="267221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Shouldn't these be more important?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886" y="2551315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log(P(...|c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8769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9" grpId="0" animBg="1"/>
      <p:bldP spid="20" grpId="0"/>
      <p:bldP spid="21" grpId="0" animBg="1"/>
      <p:bldP spid="23" grpId="0" animBg="1"/>
      <p:bldP spid="24" grpId="0"/>
      <p:bldP spid="22" grpId="0" animBg="1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843847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-6/2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80514" y="4260453"/>
            <a:ext cx="50281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Sure, let's just come up with</a:t>
            </a:r>
          </a:p>
          <a:p>
            <a:r>
              <a:rPr lang="en-US" sz="2800" dirty="0"/>
              <a:t>weights from some other source!</a:t>
            </a:r>
          </a:p>
        </p:txBody>
      </p:sp>
      <p:sp>
        <p:nvSpPr>
          <p:cNvPr id="18" name="Frame 17"/>
          <p:cNvSpPr/>
          <p:nvPr/>
        </p:nvSpPr>
        <p:spPr>
          <a:xfrm>
            <a:off x="815832" y="3207026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/>
          <p:cNvSpPr/>
          <p:nvPr/>
        </p:nvSpPr>
        <p:spPr>
          <a:xfrm>
            <a:off x="828670" y="1888263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4961" y="339918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Important!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73283" y="179741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less important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80514" y="5326275"/>
            <a:ext cx="53234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about just choosing whatever </a:t>
            </a:r>
          </a:p>
          <a:p>
            <a:r>
              <a:rPr lang="en-US" sz="2800" dirty="0"/>
              <a:t>weights make the classifier better?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Rather than top-down features, let's use data-driven features</a:t>
            </a:r>
          </a:p>
          <a:p>
            <a:pPr lvl="1"/>
            <a:r>
              <a:rPr lang="en-US" dirty="0"/>
              <a:t>Our intuitions about word sentiment aren't perfect</a:t>
            </a:r>
          </a:p>
          <a:p>
            <a:r>
              <a:rPr lang="en-US" b="1" dirty="0"/>
              <a:t>Supervised </a:t>
            </a:r>
            <a:r>
              <a:rPr lang="en-US" dirty="0"/>
              <a:t>(aka Inductive) = learn from </a:t>
            </a:r>
            <a:r>
              <a:rPr lang="en-US" b="1" dirty="0"/>
              <a:t>labeled</a:t>
            </a:r>
            <a:r>
              <a:rPr lang="en-US" dirty="0"/>
              <a:t> examples. Recipe:</a:t>
            </a:r>
          </a:p>
          <a:p>
            <a:pPr lvl="1"/>
            <a:r>
              <a:rPr lang="en-US" b="1" dirty="0"/>
              <a:t>training</a:t>
            </a:r>
            <a:r>
              <a:rPr lang="en-US" dirty="0"/>
              <a:t> corpus of (</a:t>
            </a:r>
            <a:r>
              <a:rPr lang="en-US" i="1" dirty="0"/>
              <a:t>x, y</a:t>
            </a:r>
            <a:r>
              <a:rPr lang="en-US" dirty="0"/>
              <a:t>) (review, label) pairs</a:t>
            </a:r>
          </a:p>
          <a:p>
            <a:pPr lvl="1"/>
            <a:r>
              <a:rPr lang="en-US" dirty="0"/>
              <a:t>learning algorithm</a:t>
            </a:r>
          </a:p>
          <a:p>
            <a:r>
              <a:rPr lang="en-US" dirty="0"/>
              <a:t>Other kinds of learning (not covered here):</a:t>
            </a:r>
          </a:p>
          <a:p>
            <a:pPr lvl="1"/>
            <a:r>
              <a:rPr lang="en-US" b="1" dirty="0"/>
              <a:t>Unsupervised</a:t>
            </a:r>
            <a:r>
              <a:rPr lang="en-US" dirty="0"/>
              <a:t>: Data is provided but no labels are given</a:t>
            </a:r>
          </a:p>
          <a:p>
            <a:pPr lvl="1"/>
            <a:r>
              <a:rPr lang="en-US" b="1" dirty="0"/>
              <a:t>Semi-Supervised: </a:t>
            </a:r>
            <a:r>
              <a:rPr lang="en-US" dirty="0"/>
              <a:t>Data is provided but only some of it is labeled</a:t>
            </a:r>
          </a:p>
          <a:p>
            <a:pPr lvl="1"/>
            <a:r>
              <a:rPr lang="en-US" b="1" dirty="0"/>
              <a:t>Reinforcement</a:t>
            </a:r>
            <a:r>
              <a:rPr lang="en-US" dirty="0"/>
              <a:t>: No clear labels, but feedback (in the form of a reward) is accessible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020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 Notation Correction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303" y="1825624"/>
            <a:ext cx="5049079" cy="4879975"/>
          </a:xfrm>
        </p:spPr>
        <p:txBody>
          <a:bodyPr/>
          <a:lstStyle/>
          <a:p>
            <a:r>
              <a:rPr lang="en-US" dirty="0"/>
              <a:t>We've been treating features as a function of just X, with a weight vector for each possible class</a:t>
            </a:r>
          </a:p>
          <a:p>
            <a:r>
              <a:rPr lang="en-US" dirty="0"/>
              <a:t>Going forward we'll treat features as a function of X and Y, with a single weight vector</a:t>
            </a:r>
          </a:p>
          <a:p>
            <a:r>
              <a:rPr lang="en-US" dirty="0"/>
              <a:t>The forms are equivalent but this form makes generalizing to many classes easier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16056"/>
              </p:ext>
            </p:extLst>
          </p:nvPr>
        </p:nvGraphicFramePr>
        <p:xfrm>
          <a:off x="546651" y="1825625"/>
          <a:ext cx="5271053" cy="3352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187941" y="1462460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2832034" y="1462460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87716"/>
              </p:ext>
            </p:extLst>
          </p:nvPr>
        </p:nvGraphicFramePr>
        <p:xfrm>
          <a:off x="482046" y="3798332"/>
          <a:ext cx="3760305" cy="6705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Wall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2123336" y="3435167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2767429" y="3435167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4324869" y="1456293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4181" y="2442634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4181" y="4832057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30000" dirty="0" err="1"/>
              <a:t>T</a:t>
            </a:r>
            <a:r>
              <a:rPr lang="en-US" sz="2800" dirty="0"/>
              <a:t>𝛟(</a:t>
            </a:r>
            <a:r>
              <a:rPr lang="en-US" sz="2800" dirty="0" err="1"/>
              <a:t>x,c</a:t>
            </a:r>
            <a:r>
              <a:rPr lang="en-US" sz="2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1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9" grpId="0"/>
      <p:bldP spid="10" grpId="0"/>
      <p:bldP spid="12" grpId="0"/>
      <p:bldP spid="15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/>
              <a:t>Perceptron: An Error-Driven Learner/Classifier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411803" y="1192697"/>
            <a:ext cx="6659849" cy="37817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as np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classifier import feats, classify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np.zeros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(|feats|)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in range(iterations):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t in range(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datasize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x, y = select(X, 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# run current classifier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y' = classify(x, 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if y' != y: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w += feats(x, y)-feats(x, y')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63487" y="4321301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61740" y="3529347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30107" y="379095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60325" y="3925893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28692" y="4187504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530499" y="44358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869843" y="47672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61512" y="2821960"/>
            <a:ext cx="3213380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</a:t>
            </a:r>
            <a:r>
              <a:rPr lang="en-US" sz="2800" dirty="0"/>
              <a:t> is a subroutine of </a:t>
            </a:r>
            <a:r>
              <a:rPr lang="en-US" sz="28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77817" y="5088980"/>
            <a:ext cx="7383695" cy="1717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classify(x, w):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scores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y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labelspace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np.dot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(w, feats(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(scores)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84637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3" grpId="0" animBg="1"/>
      <p:bldP spid="12" grpId="0" uiExpand="1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4626" y="2439319"/>
            <a:ext cx="4489174" cy="4448958"/>
          </a:xfrm>
        </p:spPr>
        <p:txBody>
          <a:bodyPr>
            <a:normAutofit/>
          </a:bodyPr>
          <a:lstStyle/>
          <a:p>
            <a:r>
              <a:rPr lang="en-US" dirty="0"/>
              <a:t>If the wrong decision was made...</a:t>
            </a:r>
          </a:p>
          <a:p>
            <a:r>
              <a:rPr lang="en-US" dirty="0"/>
              <a:t>Extra weight is given to features that should have fired (but didn't)</a:t>
            </a:r>
          </a:p>
          <a:p>
            <a:r>
              <a:rPr lang="en-US" dirty="0"/>
              <a:t>extra penalty is given to features that did fire (but shouldn't have).</a:t>
            </a:r>
          </a:p>
          <a:p>
            <a:r>
              <a:rPr lang="en-US" dirty="0"/>
              <a:t>Features that wouldn't have fired anyway are left alone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5721" y="1412393"/>
            <a:ext cx="7288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if y' != y: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  w += feats(x, y)-feats(x, y')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210894"/>
              </p:ext>
            </p:extLst>
          </p:nvPr>
        </p:nvGraphicFramePr>
        <p:xfrm>
          <a:off x="523878" y="3140418"/>
          <a:ext cx="2987948" cy="1676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2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2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bias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this</a:t>
                      </a:r>
                      <a:r>
                        <a:rPr lang="en-US" sz="1600" baseline="0" dirty="0"/>
                        <a:t> ^ y=1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67227" y="2771086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𝛟(x,1)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2876216" y="2719128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8788683" y="208946"/>
            <a:ext cx="2751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9" name="Rectangle 8"/>
          <p:cNvSpPr/>
          <p:nvPr/>
        </p:nvSpPr>
        <p:spPr>
          <a:xfrm>
            <a:off x="2096340" y="2729284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𝛟(x,2)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0910" y="308846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81030" y="345779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-.3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2313" y="379395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57787" y="411819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35643" y="444244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316923" y="3298462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283793" y="3649645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264709" y="3974738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32010" y="4323657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65140" y="4635083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20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11" grpId="0"/>
      <p:bldP spid="12" grpId="0"/>
      <p:bldP spid="15" grpId="0"/>
      <p:bldP spid="18" grpId="0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8852" y="1825625"/>
            <a:ext cx="4634947" cy="4351338"/>
          </a:xfrm>
        </p:spPr>
        <p:txBody>
          <a:bodyPr/>
          <a:lstStyle/>
          <a:p>
            <a:r>
              <a:rPr lang="en-US" dirty="0"/>
              <a:t>Each (x, y) is a point in |feature|-dimensional space. </a:t>
            </a:r>
          </a:p>
          <a:p>
            <a:r>
              <a:rPr lang="en-US" dirty="0"/>
              <a:t>Weights define a hyperplane (line) along which score is zero</a:t>
            </a:r>
          </a:p>
          <a:p>
            <a:r>
              <a:rPr lang="en-US" dirty="0"/>
              <a:t>Perceptron moves the line to encourage correct items to be positive distance away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57" y="1570434"/>
            <a:ext cx="4470943" cy="48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8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(III)?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say we have pair (x, y). Perceptron chooses </a:t>
            </a:r>
            <a:r>
              <a:rPr lang="en-US" dirty="0" err="1"/>
              <a:t>argmax</a:t>
            </a:r>
            <a:r>
              <a:rPr lang="en-US" baseline="-25000" dirty="0" err="1"/>
              <a:t>y</a:t>
            </a:r>
            <a:r>
              <a:rPr lang="en-US" baseline="-25000" dirty="0"/>
              <a:t>'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'); let the chosen y' be y*.</a:t>
            </a:r>
          </a:p>
          <a:p>
            <a:r>
              <a:rPr lang="en-US" dirty="0"/>
              <a:t>Ideally y*=y; since we choose the </a:t>
            </a:r>
            <a:r>
              <a:rPr lang="en-US" dirty="0" err="1"/>
              <a:t>argmax</a:t>
            </a:r>
            <a:r>
              <a:rPr lang="en-US" dirty="0"/>
              <a:t>, we know that  </a:t>
            </a:r>
            <a:br>
              <a:rPr lang="en-US" dirty="0"/>
            </a:b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 &gt;= 0. That value is called the </a:t>
            </a:r>
            <a:r>
              <a:rPr lang="en-US" u="sng" dirty="0"/>
              <a:t>loss</a:t>
            </a:r>
            <a:r>
              <a:rPr lang="en-US" dirty="0"/>
              <a:t>; the bigger it is the worse our classifier is.</a:t>
            </a:r>
          </a:p>
          <a:p>
            <a:r>
              <a:rPr lang="en-US" dirty="0"/>
              <a:t>We get to choose w. Specifically we'd like to find </a:t>
            </a:r>
            <a:br>
              <a:rPr lang="en-US" dirty="0"/>
            </a:br>
            <a:r>
              <a:rPr lang="en-US" dirty="0" err="1"/>
              <a:t>argmin</a:t>
            </a:r>
            <a:r>
              <a:rPr lang="en-US" baseline="-25000" dirty="0" err="1"/>
              <a:t>w'</a:t>
            </a:r>
            <a:r>
              <a:rPr lang="en-US" dirty="0" err="1"/>
              <a:t>w</a:t>
            </a:r>
            <a:r>
              <a:rPr lang="en-US" baseline="30000" dirty="0" err="1"/>
              <a:t>'T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w'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). This is a differentiable and continuous function, so take the derivative and move away from it. </a:t>
            </a:r>
          </a:p>
        </p:txBody>
      </p:sp>
    </p:spTree>
    <p:extLst>
      <p:ext uri="{BB962C8B-B14F-4D97-AF65-F5344CB8AC3E}">
        <p14:creationId xmlns:p14="http://schemas.microsoft.com/office/powerpoint/2010/main" val="52345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Gradient for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𝓁</a:t>
            </a:r>
            <a:r>
              <a:rPr lang="en-US" baseline="-25000" dirty="0"/>
              <a:t>perceptron</a:t>
            </a:r>
            <a:r>
              <a:rPr lang="en-US" dirty="0"/>
              <a:t> = </a:t>
            </a:r>
            <a:r>
              <a:rPr lang="en-US" dirty="0" err="1"/>
              <a:t>wT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 unless the two are equal, then it's 0.</a:t>
            </a:r>
          </a:p>
          <a:p>
            <a:pPr lvl="1"/>
            <a:r>
              <a:rPr lang="en-US" dirty="0"/>
              <a:t>remember, w is a vector, so the gradient is taken for each member</a:t>
            </a:r>
          </a:p>
          <a:p>
            <a:pPr lvl="1"/>
            <a:r>
              <a:rPr lang="en-US" dirty="0"/>
              <a:t>however each variable appears exactly twice in the expanded equation</a:t>
            </a:r>
          </a:p>
          <a:p>
            <a:r>
              <a:rPr lang="en-US" dirty="0"/>
              <a:t>∂/∂w 𝓁</a:t>
            </a:r>
            <a:r>
              <a:rPr lang="en-US" baseline="-25000" dirty="0"/>
              <a:t>perceptron</a:t>
            </a:r>
            <a:r>
              <a:rPr lang="en-US" dirty="0"/>
              <a:t> = 𝛟(</a:t>
            </a:r>
            <a:r>
              <a:rPr lang="en-US" dirty="0" err="1"/>
              <a:t>x,y</a:t>
            </a:r>
            <a:r>
              <a:rPr lang="en-US" dirty="0"/>
              <a:t>*)-𝛟(</a:t>
            </a:r>
            <a:r>
              <a:rPr lang="en-US" dirty="0" err="1"/>
              <a:t>x,y</a:t>
            </a:r>
            <a:r>
              <a:rPr lang="en-US" dirty="0"/>
              <a:t>) (unless the two are equal...)</a:t>
            </a:r>
          </a:p>
          <a:p>
            <a:r>
              <a:rPr lang="en-US" dirty="0"/>
              <a:t>And we want a negative step, so 𝛟(</a:t>
            </a:r>
            <a:r>
              <a:rPr lang="en-US" dirty="0" err="1"/>
              <a:t>x,y</a:t>
            </a:r>
            <a:r>
              <a:rPr lang="en-US" dirty="0"/>
              <a:t>)-𝛟(</a:t>
            </a:r>
            <a:r>
              <a:rPr lang="en-US" dirty="0" err="1"/>
              <a:t>x,y</a:t>
            </a:r>
            <a:r>
              <a:rPr lang="en-US" dirty="0"/>
              <a:t>*) (unless the two are equal)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8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Perceptron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it's not closed-form like NB, weights need to be iteratively updated for some length of time. How long? Black art.</a:t>
            </a:r>
          </a:p>
          <a:p>
            <a:r>
              <a:rPr lang="en-US" dirty="0"/>
              <a:t>What order to process the data? Probably randomly shuffle, but experimentally determined</a:t>
            </a:r>
          </a:p>
          <a:p>
            <a:r>
              <a:rPr lang="en-US" dirty="0"/>
              <a:t>Avoiding overfitting</a:t>
            </a:r>
          </a:p>
          <a:p>
            <a:pPr lvl="1"/>
            <a:r>
              <a:rPr lang="en-US" dirty="0"/>
              <a:t>Averaging: Keep track of all weight vectors learned, then average them</a:t>
            </a:r>
          </a:p>
          <a:p>
            <a:pPr lvl="1"/>
            <a:r>
              <a:rPr lang="en-US" dirty="0"/>
              <a:t>Early stopping: Check performance on a dev set, then stop when it stops improving</a:t>
            </a:r>
          </a:p>
          <a:p>
            <a:r>
              <a:rPr lang="en-US" dirty="0"/>
              <a:t>Support Vector Machine (SVM): Variant of perceptron trying to get the separating hyperplane farthest away from all points.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3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4941"/>
            <a:ext cx="10515600" cy="1325563"/>
          </a:xfrm>
        </p:spPr>
        <p:txBody>
          <a:bodyPr/>
          <a:lstStyle/>
          <a:p>
            <a:r>
              <a:rPr lang="en-US" dirty="0"/>
              <a:t>Perceptron Vs. Naive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/>
          <a:lstStyle/>
          <a:p>
            <a:r>
              <a:rPr lang="en-US" dirty="0"/>
              <a:t>Generative model; can be used to estimate P(x) or generate x from y</a:t>
            </a:r>
          </a:p>
          <a:p>
            <a:r>
              <a:rPr lang="en-US" dirty="0"/>
              <a:t>Probabilistic</a:t>
            </a:r>
          </a:p>
          <a:p>
            <a:r>
              <a:rPr lang="en-US" dirty="0"/>
              <a:t>Closed-form solution</a:t>
            </a:r>
          </a:p>
          <a:p>
            <a:r>
              <a:rPr lang="en-US" dirty="0"/>
              <a:t>Overlapping features violate independence assumption</a:t>
            </a:r>
          </a:p>
          <a:p>
            <a:r>
              <a:rPr lang="en-US" dirty="0"/>
              <a:t>Best for speed, </a:t>
            </a:r>
            <a:r>
              <a:rPr lang="en-US" dirty="0" err="1"/>
              <a:t>lowish</a:t>
            </a:r>
            <a:r>
              <a:rPr lang="en-US" dirty="0"/>
              <a:t> data, simple features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Discriminative model; can only classify given x</a:t>
            </a:r>
          </a:p>
          <a:p>
            <a:r>
              <a:rPr lang="en-US" dirty="0"/>
              <a:t>Not 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assumption; arbitrary feats</a:t>
            </a:r>
          </a:p>
          <a:p>
            <a:r>
              <a:rPr lang="en-US" dirty="0"/>
              <a:t>Best for more accuracy (esp. SVM), medium data, more feats</a:t>
            </a:r>
          </a:p>
          <a:p>
            <a:r>
              <a:rPr lang="en-US" dirty="0"/>
              <a:t>Can overfit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Perceptron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02007" y="1266342"/>
            <a:ext cx="1925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Naive Bayes</a:t>
            </a:r>
          </a:p>
        </p:txBody>
      </p:sp>
    </p:spTree>
    <p:extLst>
      <p:ext uri="{BB962C8B-B14F-4D97-AF65-F5344CB8AC3E}">
        <p14:creationId xmlns:p14="http://schemas.microsoft.com/office/powerpoint/2010/main" val="63567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All These Weights and Still Be Probabilistic?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67122" cy="4351338"/>
          </a:xfrm>
        </p:spPr>
        <p:txBody>
          <a:bodyPr>
            <a:normAutofit/>
          </a:bodyPr>
          <a:lstStyle/>
          <a:p>
            <a:r>
              <a:rPr lang="en-US" dirty="0"/>
              <a:t>Being probabilistic allows us to quantify our uncertainty, work in pipelines, but the arbitrary weights of perceptron are freeing. Any way to have the best of both worlds?</a:t>
            </a:r>
          </a:p>
          <a:p>
            <a:r>
              <a:rPr lang="en-US" dirty="0"/>
              <a:t>Recall, that the Naive Bayes objective, P(X|Y)P(Y) = P(X, Y), which is also P(Y|X)P(X)</a:t>
            </a:r>
          </a:p>
          <a:p>
            <a:r>
              <a:rPr lang="en-US" dirty="0"/>
              <a:t>In classification we're given X; we don't really need to worry about it. So if we don't want to be generative (since we're not making the Naive Bayes Assumption) we just need a good model for P(Y|X)</a:t>
            </a:r>
          </a:p>
          <a:p>
            <a:r>
              <a:rPr lang="en-US" dirty="0"/>
              <a:t>We have a score function for the event Y, X...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)...what can we do? </a:t>
            </a:r>
          </a:p>
        </p:txBody>
      </p:sp>
    </p:spTree>
    <p:extLst>
      <p:ext uri="{BB962C8B-B14F-4D97-AF65-F5344CB8AC3E}">
        <p14:creationId xmlns:p14="http://schemas.microsoft.com/office/powerpoint/2010/main" val="74986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score function probabilistic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</a:t>
                </a:r>
                <a:r>
                  <a:rPr lang="en-US" baseline="30000" dirty="0" err="1"/>
                  <a:t>T</a:t>
                </a:r>
                <a:r>
                  <a:rPr lang="en-US" dirty="0"/>
                  <a:t>𝛟(</a:t>
                </a:r>
                <a:r>
                  <a:rPr lang="en-US" dirty="0" err="1"/>
                  <a:t>x,y</a:t>
                </a:r>
                <a:r>
                  <a:rPr lang="en-US" dirty="0"/>
                  <a:t>) is a score, not a probability. Further, it ranges from -∞ to +∞.</a:t>
                </a:r>
              </a:p>
              <a:p>
                <a:r>
                  <a:rPr lang="en-US" dirty="0"/>
                  <a:t>Let's consider </a:t>
                </a:r>
                <a:r>
                  <a:rPr lang="en-US" dirty="0" err="1"/>
                  <a:t>exp</a:t>
                </a:r>
                <a:r>
                  <a:rPr lang="en-US" dirty="0"/>
                  <a:t>(</a:t>
                </a:r>
                <a:r>
                  <a:rPr lang="en-US" dirty="0" err="1"/>
                  <a:t>w</a:t>
                </a:r>
                <a:r>
                  <a:rPr lang="en-US" baseline="30000" dirty="0" err="1"/>
                  <a:t>T</a:t>
                </a:r>
                <a:r>
                  <a:rPr lang="en-US" dirty="0"/>
                  <a:t>𝛟(</a:t>
                </a:r>
                <a:r>
                  <a:rPr lang="en-US" dirty="0" err="1"/>
                  <a:t>x,y</a:t>
                </a:r>
                <a:r>
                  <a:rPr lang="en-US" dirty="0"/>
                  <a:t>)), which is always positive, and monotone. </a:t>
                </a:r>
              </a:p>
              <a:p>
                <a:r>
                  <a:rPr lang="en-US" dirty="0"/>
                  <a:t>We can define P(</a:t>
                </a:r>
                <a:r>
                  <a:rPr lang="en-US" dirty="0" err="1"/>
                  <a:t>y|x</a:t>
                </a:r>
                <a:r>
                  <a:rPr lang="en-US" dirty="0"/>
                  <a:t>)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Where does the denominator come from?</a:t>
                </a:r>
              </a:p>
              <a:p>
                <a:pPr lvl="1"/>
                <a:r>
                  <a:rPr lang="en-US" dirty="0"/>
                  <a:t>Law of total probability</a:t>
                </a:r>
              </a:p>
              <a:p>
                <a:r>
                  <a:rPr lang="en-US" dirty="0"/>
                  <a:t>We'd like to pick w to maximize this likelihood over a data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  <a:blipFill rotWithShape="0">
                <a:blip r:embed="rId2"/>
                <a:stretch>
                  <a:fillRect l="-1554" t="-3501" r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733" y="2605709"/>
            <a:ext cx="4001683" cy="22031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826" y="6467061"/>
            <a:ext cx="461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slides based on notes of Jacob Eisenstein</a:t>
            </a:r>
          </a:p>
        </p:txBody>
      </p:sp>
    </p:spTree>
    <p:extLst>
      <p:ext uri="{BB962C8B-B14F-4D97-AF65-F5344CB8AC3E}">
        <p14:creationId xmlns:p14="http://schemas.microsoft.com/office/powerpoint/2010/main" val="17693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Rule-Based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876511" y="1027108"/>
            <a:ext cx="4625889" cy="32435"/>
          </a:xfrm>
          <a:prstGeom prst="straightConnector1">
            <a:avLst/>
          </a:prstGeom>
          <a:ln w="1016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2823029" y="-237387"/>
            <a:ext cx="2939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Supervised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Likelihood = Maximizing log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We'd like to pick </a:t>
                </a:r>
                <a:r>
                  <a:rPr lang="en-US" u="sng" dirty="0"/>
                  <a:t>w</a:t>
                </a:r>
                <a:r>
                  <a:rPr lang="en-US" dirty="0"/>
                  <a:t> to maximize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over a data set</a:t>
                </a:r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r>
                  <a:rPr lang="en-US" dirty="0"/>
                  <a:t>. Let's use our old friend log.</a:t>
                </a:r>
              </a:p>
              <a:p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 perfect classifier makes this as high as possible; the truth is very positive and everything else is very negative.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30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Log Likelihood = Minimizing Log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key general term for an item (x, y) is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 perfect classifier makes this as high as possible; the truth is very positive and everything else is very negative. The </a:t>
                </a:r>
                <a:r>
                  <a:rPr lang="en-US" u="sng" dirty="0"/>
                  <a:t>loss</a:t>
                </a:r>
                <a:r>
                  <a:rPr lang="en-US" dirty="0"/>
                  <a:t> is the opposite;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Let's minimize this by following the gradient, just like we did for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11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Gradient for Logistic Regression (aka Maximum Entropy)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calculus facts: </a:t>
                </a:r>
              </a:p>
              <a:p>
                <a:pPr lvl="1"/>
                <a:r>
                  <a:rPr lang="en-US" dirty="0"/>
                  <a:t>∂/∂x mx = mdx; </a:t>
                </a:r>
              </a:p>
              <a:p>
                <a:pPr lvl="1"/>
                <a:r>
                  <a:rPr lang="en-US" dirty="0"/>
                  <a:t>∂/∂x log(x) = 1/x dx (log here = natural log, i.e. log</a:t>
                </a:r>
                <a:r>
                  <a:rPr lang="en-US" baseline="-25000" dirty="0"/>
                  <a:t>e</a:t>
                </a:r>
                <a:r>
                  <a:rPr lang="en-US" dirty="0"/>
                  <a:t>, i.e. ln)</a:t>
                </a:r>
              </a:p>
              <a:p>
                <a:pPr lvl="1"/>
                <a:r>
                  <a:rPr lang="en-US" dirty="0"/>
                  <a:t>∂/∂x </a:t>
                </a:r>
                <a:r>
                  <a:rPr lang="en-US" dirty="0" err="1"/>
                  <a:t>exp</a:t>
                </a:r>
                <a:r>
                  <a:rPr lang="en-US" dirty="0"/>
                  <a:t>(x) = </a:t>
                </a:r>
                <a:r>
                  <a:rPr lang="en-US" dirty="0" err="1"/>
                  <a:t>exp</a:t>
                </a:r>
                <a:r>
                  <a:rPr lang="en-US" dirty="0"/>
                  <a:t>(x)dx</a:t>
                </a:r>
              </a:p>
              <a:p>
                <a:r>
                  <a:rPr lang="en-US" dirty="0"/>
                  <a:t>∂/∂w 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And we want to go away from the gradient, thus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7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Update of Logistic Regression vs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Perceptron: w+=𝛟(</a:t>
                </a:r>
                <a:r>
                  <a:rPr lang="en-US" dirty="0" err="1"/>
                  <a:t>x,y</a:t>
                </a:r>
                <a:r>
                  <a:rPr lang="en-US" dirty="0"/>
                  <a:t>)-𝛟(</a:t>
                </a:r>
                <a:r>
                  <a:rPr lang="en-US" dirty="0" err="1"/>
                  <a:t>x,y</a:t>
                </a:r>
                <a:r>
                  <a:rPr lang="en-US" dirty="0"/>
                  <a:t>*); considers the single wrong decision, move away by constant amount </a:t>
                </a:r>
              </a:p>
              <a:p>
                <a:r>
                  <a:rPr lang="en-US" dirty="0" err="1"/>
                  <a:t>Logreg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w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; consider every alternative decision, move away by the model's confidence in that amount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97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Vs. Logistic Regression 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Discriminative model</a:t>
            </a:r>
          </a:p>
          <a:p>
            <a:r>
              <a:rPr lang="en-US" dirty="0"/>
              <a:t>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</a:t>
            </a:r>
          </a:p>
          <a:p>
            <a:r>
              <a:rPr lang="en-US" dirty="0"/>
              <a:t>Slow to write </a:t>
            </a:r>
          </a:p>
          <a:p>
            <a:r>
              <a:rPr lang="en-US" dirty="0"/>
              <a:t>Slow to learn</a:t>
            </a:r>
          </a:p>
          <a:p>
            <a:r>
              <a:rPr lang="en-US" dirty="0"/>
              <a:t>Foundation of deep learning optimization</a:t>
            </a:r>
          </a:p>
          <a:p>
            <a:r>
              <a:rPr lang="en-US" dirty="0"/>
              <a:t>Can overfit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Discriminative model</a:t>
            </a:r>
          </a:p>
          <a:p>
            <a:r>
              <a:rPr lang="en-US" dirty="0"/>
              <a:t>Not 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</a:t>
            </a:r>
          </a:p>
          <a:p>
            <a:r>
              <a:rPr lang="en-US" dirty="0"/>
              <a:t>Easy to write </a:t>
            </a:r>
          </a:p>
          <a:p>
            <a:r>
              <a:rPr lang="en-US" dirty="0"/>
              <a:t>Medium-fast to learn</a:t>
            </a:r>
          </a:p>
          <a:p>
            <a:r>
              <a:rPr lang="en-US" dirty="0"/>
              <a:t>Can overfit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Perceptron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2007" y="1266342"/>
            <a:ext cx="2923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5279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 how </a:t>
            </a:r>
            <a:r>
              <a:rPr lang="en-US" b="1" dirty="0"/>
              <a:t>training data </a:t>
            </a:r>
            <a:r>
              <a:rPr lang="en-US" dirty="0"/>
              <a:t>and </a:t>
            </a:r>
            <a:r>
              <a:rPr lang="en-US" b="1" dirty="0"/>
              <a:t>supervised learning</a:t>
            </a:r>
            <a:r>
              <a:rPr lang="en-US" dirty="0"/>
              <a:t> can produce a better classifier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Classifier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takes an </a:t>
            </a:r>
            <a:r>
              <a:rPr lang="en-US" i="1" dirty="0"/>
              <a:t>input</a:t>
            </a:r>
            <a:r>
              <a:rPr lang="en-US" dirty="0"/>
              <a:t> (such as a text document) and predicts an </a:t>
            </a:r>
            <a:r>
              <a:rPr lang="en-US" i="1" dirty="0"/>
              <a:t>output</a:t>
            </a:r>
            <a:r>
              <a:rPr lang="en-US" dirty="0"/>
              <a:t> (such as a class label)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Learner </a:t>
            </a:r>
            <a:r>
              <a:rPr lang="en-US" dirty="0"/>
              <a:t>takes </a:t>
            </a:r>
            <a:r>
              <a:rPr lang="en-US" i="1" dirty="0"/>
              <a:t>training data</a:t>
            </a:r>
            <a:r>
              <a:rPr lang="en-US" dirty="0"/>
              <a:t> and produces (statistics necessary for) the classifier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88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Because most pieces of text are unique, it's not very practical to assume the one being classified is in the training data</a:t>
            </a:r>
          </a:p>
          <a:p>
            <a:pPr lvl="1"/>
            <a:r>
              <a:rPr lang="en-US" dirty="0"/>
              <a:t>though it is in the library of Babel!</a:t>
            </a:r>
          </a:p>
          <a:p>
            <a:pPr lvl="1"/>
            <a:r>
              <a:rPr lang="en-US" dirty="0"/>
              <a:t>We need to make </a:t>
            </a:r>
            <a:r>
              <a:rPr lang="en-US" b="1" dirty="0"/>
              <a:t>modeling assumptions</a:t>
            </a:r>
            <a:r>
              <a:rPr lang="en-US" dirty="0"/>
              <a:t> that help the learner to </a:t>
            </a:r>
            <a:r>
              <a:rPr lang="en-US" b="1" dirty="0"/>
              <a:t>generalize</a:t>
            </a:r>
            <a:r>
              <a:rPr lang="en-US" dirty="0"/>
              <a:t> to unseen inputs</a:t>
            </a:r>
          </a:p>
          <a:p>
            <a:r>
              <a:rPr lang="en-US" dirty="0"/>
              <a:t>The </a:t>
            </a:r>
            <a:r>
              <a:rPr lang="en-US" b="1" dirty="0"/>
              <a:t>Naive Bayes</a:t>
            </a:r>
            <a:r>
              <a:rPr lang="en-US" dirty="0"/>
              <a:t> model and </a:t>
            </a:r>
            <a:r>
              <a:rPr lang="en-US" b="1" dirty="0"/>
              <a:t>Bag of Words</a:t>
            </a:r>
            <a:r>
              <a:rPr lang="en-US" dirty="0"/>
              <a:t> assumption are a simple, fast probabilistic approach to text classification</a:t>
            </a:r>
          </a:p>
          <a:p>
            <a:r>
              <a:rPr lang="en-US" dirty="0"/>
              <a:t>The </a:t>
            </a:r>
            <a:r>
              <a:rPr lang="en-US" b="1" dirty="0"/>
              <a:t>Perceptron</a:t>
            </a:r>
            <a:r>
              <a:rPr lang="en-US" dirty="0"/>
              <a:t> allows more arbitrary features at the cost of slower learning and a requirement of more data</a:t>
            </a:r>
          </a:p>
          <a:p>
            <a:r>
              <a:rPr lang="en-US" b="1" dirty="0"/>
              <a:t>Logistic Regression</a:t>
            </a:r>
            <a:r>
              <a:rPr lang="en-US" dirty="0"/>
              <a:t> adds probabilities back into the arbitrary feature and weight capability of perceptron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122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38143" cy="4351338"/>
          </a:xfrm>
        </p:spPr>
        <p:txBody>
          <a:bodyPr/>
          <a:lstStyle/>
          <a:p>
            <a:r>
              <a:rPr lang="en-US" dirty="0"/>
              <a:t>Training examples:                  </a:t>
            </a:r>
            <a:r>
              <a:rPr lang="en-US" i="1" dirty="0"/>
              <a:t>X </a:t>
            </a:r>
            <a:r>
              <a:rPr lang="en-US" dirty="0"/>
              <a:t>= (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...,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Labels of training examples: </a:t>
            </a:r>
            <a:r>
              <a:rPr lang="en-US" i="1" dirty="0"/>
              <a:t>Y</a:t>
            </a:r>
            <a:r>
              <a:rPr lang="en-US" dirty="0"/>
              <a:t> = (</a:t>
            </a:r>
            <a:r>
              <a:rPr lang="en-US" i="1" dirty="0"/>
              <a:t>y</a:t>
            </a:r>
            <a:r>
              <a:rPr lang="en-US" i="1" baseline="-25000" dirty="0"/>
              <a:t>1</a:t>
            </a:r>
            <a:r>
              <a:rPr lang="en-US" i="1" dirty="0"/>
              <a:t>, y</a:t>
            </a:r>
            <a:r>
              <a:rPr lang="en-US" i="1" baseline="-25000" dirty="0"/>
              <a:t>1</a:t>
            </a:r>
            <a:r>
              <a:rPr lang="en-US" i="1" dirty="0"/>
              <a:t>, ..., </a:t>
            </a:r>
            <a:r>
              <a:rPr lang="en-US" i="1" dirty="0" err="1"/>
              <a:t>y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A classifier </a:t>
            </a:r>
            <a:r>
              <a:rPr lang="en-US" dirty="0">
                <a:solidFill>
                  <a:srgbClr val="0070C0"/>
                </a:solidFill>
              </a:rPr>
              <a:t>C </a:t>
            </a:r>
            <a:r>
              <a:rPr lang="en-US" dirty="0"/>
              <a:t>maps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to 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endParaRPr lang="en-US" baseline="-25000" dirty="0"/>
          </a:p>
          <a:p>
            <a:r>
              <a:rPr lang="en-US" dirty="0"/>
              <a:t>A learner </a:t>
            </a:r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/>
              <a:t> infers </a:t>
            </a:r>
            <a:r>
              <a:rPr lang="en-US" dirty="0">
                <a:solidFill>
                  <a:srgbClr val="0070C0"/>
                </a:solidFill>
              </a:rPr>
              <a:t>C </a:t>
            </a:r>
            <a:r>
              <a:rPr lang="en-US" dirty="0"/>
              <a:t>from (</a:t>
            </a:r>
            <a:r>
              <a:rPr lang="en-US" i="1" dirty="0"/>
              <a:t>X, Y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826171" y="3102428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493828" y="443650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74841" y="4436506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06474" y="316738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x</a:t>
            </a:r>
            <a:r>
              <a:rPr lang="en-US" sz="2800" i="1" baseline="-25000" dirty="0"/>
              <a:t>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11811" y="316824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y</a:t>
            </a:r>
            <a:r>
              <a:rPr lang="en-US" sz="2800" i="1" baseline="-25000" dirty="0" err="1"/>
              <a:t>i</a:t>
            </a:r>
            <a:endParaRPr lang="en-US" sz="2800" i="1" baseline="-250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174841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326659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79101" y="425676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47468" y="4518377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77686" y="4653312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446053" y="4914923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756979" y="47799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2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8" grpId="0"/>
      <p:bldP spid="9" grpId="0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Counting-based Learner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 = Counter()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if y ==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scores[w]+=1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y ==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scores[w]-=1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good, bad = set(), set()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w, score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scores.items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score&gt;=0: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good.add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else: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bad.add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good, bad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9938541" y="50879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044206" y="541450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89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207658" y="4257675"/>
            <a:ext cx="5638800" cy="16931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&lt;model for p(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y|X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)&gt;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[X]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7384" y="1690688"/>
            <a:ext cx="8037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Experiment: "people wrote reviews of movies"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7384" y="2225357"/>
            <a:ext cx="5911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Outcomes (</a:t>
            </a:r>
            <a:r>
              <a:rPr lang="en-US" sz="3200" dirty="0" err="1"/>
              <a:t>Ω</a:t>
            </a:r>
            <a:r>
              <a:rPr lang="en-US" sz="3200" dirty="0"/>
              <a:t>): all possible reviews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7383" y="2760026"/>
            <a:ext cx="10746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Events: Y=</a:t>
            </a:r>
            <a:r>
              <a:rPr lang="en-US" sz="3200" dirty="0" err="1"/>
              <a:t>pos</a:t>
            </a:r>
            <a:r>
              <a:rPr lang="en-US" sz="3200" dirty="0"/>
              <a:t>: all positive reviews. Y=</a:t>
            </a:r>
            <a:r>
              <a:rPr lang="en-US" sz="3200" dirty="0" err="1"/>
              <a:t>neg</a:t>
            </a:r>
            <a:r>
              <a:rPr lang="en-US" sz="3200" dirty="0"/>
              <a:t> = all negative reviews</a:t>
            </a:r>
            <a:br>
              <a:rPr lang="en-US" sz="3200" dirty="0"/>
            </a:br>
            <a:r>
              <a:rPr lang="en-US" sz="3200" dirty="0"/>
              <a:t>              X=34925: "when review 34925 was written"</a:t>
            </a:r>
          </a:p>
        </p:txBody>
      </p:sp>
      <p:sp>
        <p:nvSpPr>
          <p:cNvPr id="6" name="Rectangle 5"/>
          <p:cNvSpPr/>
          <p:nvPr/>
        </p:nvSpPr>
        <p:spPr>
          <a:xfrm>
            <a:off x="606901" y="6019797"/>
            <a:ext cx="10978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MLE is not going to work (review 34925 shouldn't be in training)!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25606" y="315669"/>
            <a:ext cx="4943475" cy="258532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Review #34925: "Filled with horrific dialogue, laughable characters, a laughable plot, and really no interesting stakes during this film, "Star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r>
              <a:rPr lang="en-US" dirty="0">
                <a:solidFill>
                  <a:schemeClr val="bg1"/>
                </a:solidFill>
              </a:rPr>
              <a:t>Wars Episode I: The Phantom Menace" is not at all what I wanted from a film that is supposed to be the huge opening to the segue into the fantastic Original Trilogy. The positives include the score, the sound..."</a:t>
            </a:r>
            <a:endParaRPr lang="en-US" dirty="0">
              <a:solidFill>
                <a:schemeClr val="bg1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1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13" grpId="0"/>
      <p:bldP spid="14" grpId="0"/>
      <p:bldP spid="15" grpId="0"/>
      <p:bldP spid="6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Library of Babel (Borges, 1941)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105525" cy="4632325"/>
          </a:xfrm>
        </p:spPr>
        <p:txBody>
          <a:bodyPr/>
          <a:lstStyle/>
          <a:p>
            <a:r>
              <a:rPr lang="en-US" dirty="0"/>
              <a:t>Contains all 1.3m-word texts, organized</a:t>
            </a:r>
          </a:p>
          <a:p>
            <a:r>
              <a:rPr lang="en-US" dirty="0"/>
              <a:t>A lot of it looks like junk</a:t>
            </a:r>
          </a:p>
          <a:p>
            <a:r>
              <a:rPr lang="en-US" dirty="0"/>
              <a:t>But all useful texts are in here too!</a:t>
            </a:r>
          </a:p>
          <a:p>
            <a:r>
              <a:rPr lang="en-US" dirty="0"/>
              <a:t>What's it like to be a librarian?</a:t>
            </a:r>
          </a:p>
          <a:p>
            <a:r>
              <a:rPr lang="en-US" dirty="0"/>
              <a:t>Look up your favorite piece of text at https://</a:t>
            </a:r>
            <a:r>
              <a:rPr lang="en-US" dirty="0" err="1"/>
              <a:t>libraryofbabel.info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236" y="1912935"/>
            <a:ext cx="3365564" cy="445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24451</TotalTime>
  <Words>4766</Words>
  <Application>Microsoft Macintosh PowerPoint</Application>
  <PresentationFormat>Widescreen</PresentationFormat>
  <Paragraphs>922</Paragraphs>
  <Slides>56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DengXian</vt:lpstr>
      <vt:lpstr>Yu Gothic</vt:lpstr>
      <vt:lpstr>Arial</vt:lpstr>
      <vt:lpstr>Calibri</vt:lpstr>
      <vt:lpstr>Calibri Light</vt:lpstr>
      <vt:lpstr>Cambria Math</vt:lpstr>
      <vt:lpstr>Courier New</vt:lpstr>
      <vt:lpstr>Mangal</vt:lpstr>
      <vt:lpstr>Office Theme</vt:lpstr>
      <vt:lpstr>Naive Bayes Classification, Features,  Linear Models, Perceptron </vt:lpstr>
      <vt:lpstr>Sentiment Analysis</vt:lpstr>
      <vt:lpstr>Our Previous Rule-Based Classifier</vt:lpstr>
      <vt:lpstr>Supervised Classification</vt:lpstr>
      <vt:lpstr>Our Previous Rule-Based Classifier</vt:lpstr>
      <vt:lpstr>Notation</vt:lpstr>
      <vt:lpstr>Counting-based Learner</vt:lpstr>
      <vt:lpstr>A Probabilistic Classifier</vt:lpstr>
      <vt:lpstr>Aside: Library of Babel (Borges, 1941)</vt:lpstr>
      <vt:lpstr>A probabilistic model that generalizes</vt:lpstr>
      <vt:lpstr>PowerPoint Presentation</vt:lpstr>
      <vt:lpstr>A probabilistic model that generalizes</vt:lpstr>
      <vt:lpstr>A probabilistic model that generalizes</vt:lpstr>
      <vt:lpstr>A probabilistic model that generalizes</vt:lpstr>
      <vt:lpstr>Is this a good model?</vt:lpstr>
      <vt:lpstr>Naive Bayes Classifier</vt:lpstr>
      <vt:lpstr>Naive Bayes Learner</vt:lpstr>
      <vt:lpstr>Parameters</vt:lpstr>
      <vt:lpstr>Practicalities: Smoothing</vt:lpstr>
      <vt:lpstr>Laplace (add-1) smoothing</vt:lpstr>
      <vt:lpstr>Laplace (add-1) smoothing</vt:lpstr>
      <vt:lpstr>Generalization: Additive (Lidstone) Smoothing</vt:lpstr>
      <vt:lpstr>Practicalities: Underflow</vt:lpstr>
      <vt:lpstr>Avoiding Underflow with Logs</vt:lpstr>
      <vt:lpstr>Noisy Channel Model</vt:lpstr>
      <vt:lpstr>Feature Engineering: getting better results</vt:lpstr>
      <vt:lpstr>Other Features</vt:lpstr>
      <vt:lpstr>Naive Bayes Assumption Revisited</vt:lpstr>
      <vt:lpstr>Feature Engineering in Labeling Tasks</vt:lpstr>
      <vt:lpstr>How To Choose Features?</vt:lpstr>
      <vt:lpstr>What Features? What Parameters? How to Choose?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Slight Notation Correction </vt:lpstr>
      <vt:lpstr>Perceptron: An Error-Driven Learner/Classifier</vt:lpstr>
      <vt:lpstr>What's Going On Here (I)?</vt:lpstr>
      <vt:lpstr>What's Going On Here (II)?</vt:lpstr>
      <vt:lpstr>What's Going On Here (III)?</vt:lpstr>
      <vt:lpstr>Loss Gradient for Perceptron</vt:lpstr>
      <vt:lpstr>Other Perceptron Notes</vt:lpstr>
      <vt:lpstr>Perceptron Vs. Naive Bayes</vt:lpstr>
      <vt:lpstr>Can We Use All These Weights and Still Be Probabilistic?</vt:lpstr>
      <vt:lpstr>Making the score function probabilistic</vt:lpstr>
      <vt:lpstr>Maximizing Likelihood = Maximizing log likelihood</vt:lpstr>
      <vt:lpstr>Maximizing Log Likelihood = Minimizing Log Loss</vt:lpstr>
      <vt:lpstr>Loss Gradient for Logistic Regression (aka Maximum Entropy) </vt:lpstr>
      <vt:lpstr>Gradient Update of Logistic Regression vs Perceptron</vt:lpstr>
      <vt:lpstr>Perceptron Vs. Logistic Regression </vt:lpstr>
      <vt:lpstr>Conclusions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Naive Bayes Classification </dc:title>
  <dc:creator>Jonathan May</dc:creator>
  <cp:lastModifiedBy>Qin Liu</cp:lastModifiedBy>
  <cp:revision>180</cp:revision>
  <cp:lastPrinted>2017-09-08T05:04:20Z</cp:lastPrinted>
  <dcterms:created xsi:type="dcterms:W3CDTF">2017-08-30T21:07:33Z</dcterms:created>
  <dcterms:modified xsi:type="dcterms:W3CDTF">2018-10-04T22:01:37Z</dcterms:modified>
</cp:coreProperties>
</file>